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286" r:id="rId3"/>
    <p:sldId id="288" r:id="rId4"/>
    <p:sldId id="257" r:id="rId5"/>
    <p:sldId id="258" r:id="rId6"/>
    <p:sldId id="259" r:id="rId7"/>
    <p:sldId id="260" r:id="rId8"/>
    <p:sldId id="290" r:id="rId9"/>
    <p:sldId id="291" r:id="rId10"/>
    <p:sldId id="289" r:id="rId11"/>
    <p:sldId id="292" r:id="rId12"/>
    <p:sldId id="294" r:id="rId13"/>
    <p:sldId id="301" r:id="rId14"/>
    <p:sldId id="261" r:id="rId15"/>
    <p:sldId id="264" r:id="rId16"/>
    <p:sldId id="265" r:id="rId17"/>
    <p:sldId id="271" r:id="rId18"/>
    <p:sldId id="299" r:id="rId19"/>
    <p:sldId id="297" r:id="rId20"/>
    <p:sldId id="296" r:id="rId21"/>
    <p:sldId id="266" r:id="rId22"/>
    <p:sldId id="267" r:id="rId23"/>
    <p:sldId id="300" r:id="rId24"/>
    <p:sldId id="295" r:id="rId25"/>
    <p:sldId id="268" r:id="rId26"/>
    <p:sldId id="269" r:id="rId27"/>
    <p:sldId id="272" r:id="rId28"/>
    <p:sldId id="273" r:id="rId29"/>
    <p:sldId id="275" r:id="rId30"/>
    <p:sldId id="274" r:id="rId31"/>
    <p:sldId id="276" r:id="rId32"/>
    <p:sldId id="277" r:id="rId33"/>
    <p:sldId id="278" r:id="rId34"/>
    <p:sldId id="279" r:id="rId35"/>
    <p:sldId id="280" r:id="rId36"/>
    <p:sldId id="281" r:id="rId37"/>
    <p:sldId id="282" r:id="rId38"/>
    <p:sldId id="303" r:id="rId39"/>
    <p:sldId id="302" r:id="rId40"/>
    <p:sldId id="304" r:id="rId41"/>
    <p:sldId id="293" r:id="rId42"/>
    <p:sldId id="306" r:id="rId43"/>
    <p:sldId id="305" r:id="rId44"/>
    <p:sldId id="307" r:id="rId45"/>
    <p:sldId id="308" r:id="rId46"/>
    <p:sldId id="309" r:id="rId47"/>
    <p:sldId id="310" r:id="rId48"/>
    <p:sldId id="311" r:id="rId49"/>
    <p:sldId id="312" r:id="rId50"/>
    <p:sldId id="313" r:id="rId51"/>
    <p:sldId id="316" r:id="rId52"/>
    <p:sldId id="317" r:id="rId53"/>
    <p:sldId id="319" r:id="rId54"/>
    <p:sldId id="318" r:id="rId55"/>
    <p:sldId id="314" r:id="rId56"/>
    <p:sldId id="283"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AEC44E-FB6B-2340-90AE-F3214BEE4C6F}" v="2" dt="2022-09-16T00:39:12.74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33"/>
    <p:restoredTop sz="76962"/>
  </p:normalViewPr>
  <p:slideViewPr>
    <p:cSldViewPr snapToGrid="0" snapToObjects="1">
      <p:cViewPr varScale="1">
        <p:scale>
          <a:sx n="108" d="100"/>
          <a:sy n="108" d="100"/>
        </p:scale>
        <p:origin x="232"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路明 孙" userId="f642c840-6f6d-4da1-9ee2-8994369aba72" providerId="ADAL" clId="{5230E8A2-0984-6C44-8E9A-9F66947D5499}"/>
    <pc:docChg chg="modSld">
      <pc:chgData name="路明 孙" userId="f642c840-6f6d-4da1-9ee2-8994369aba72" providerId="ADAL" clId="{5230E8A2-0984-6C44-8E9A-9F66947D5499}" dt="2022-08-23T01:58:41.646" v="1" actId="729"/>
      <pc:docMkLst>
        <pc:docMk/>
      </pc:docMkLst>
      <pc:sldChg chg="mod modShow">
        <pc:chgData name="路明 孙" userId="f642c840-6f6d-4da1-9ee2-8994369aba72" providerId="ADAL" clId="{5230E8A2-0984-6C44-8E9A-9F66947D5499}" dt="2022-08-23T01:58:41.646" v="1" actId="729"/>
        <pc:sldMkLst>
          <pc:docMk/>
          <pc:sldMk cId="482959759" sldId="268"/>
        </pc:sldMkLst>
      </pc:sldChg>
      <pc:sldChg chg="mod modShow">
        <pc:chgData name="路明 孙" userId="f642c840-6f6d-4da1-9ee2-8994369aba72" providerId="ADAL" clId="{5230E8A2-0984-6C44-8E9A-9F66947D5499}" dt="2022-08-23T01:58:41.646" v="1" actId="729"/>
        <pc:sldMkLst>
          <pc:docMk/>
          <pc:sldMk cId="1575619240" sldId="269"/>
        </pc:sldMkLst>
      </pc:sldChg>
      <pc:sldChg chg="mod modShow">
        <pc:chgData name="路明 孙" userId="f642c840-6f6d-4da1-9ee2-8994369aba72" providerId="ADAL" clId="{5230E8A2-0984-6C44-8E9A-9F66947D5499}" dt="2022-08-23T01:58:41.646" v="1" actId="729"/>
        <pc:sldMkLst>
          <pc:docMk/>
          <pc:sldMk cId="865332515" sldId="272"/>
        </pc:sldMkLst>
      </pc:sldChg>
      <pc:sldChg chg="mod modShow">
        <pc:chgData name="路明 孙" userId="f642c840-6f6d-4da1-9ee2-8994369aba72" providerId="ADAL" clId="{5230E8A2-0984-6C44-8E9A-9F66947D5499}" dt="2022-08-23T01:58:41.646" v="1" actId="729"/>
        <pc:sldMkLst>
          <pc:docMk/>
          <pc:sldMk cId="341630813" sldId="273"/>
        </pc:sldMkLst>
      </pc:sldChg>
      <pc:sldChg chg="mod modShow">
        <pc:chgData name="路明 孙" userId="f642c840-6f6d-4da1-9ee2-8994369aba72" providerId="ADAL" clId="{5230E8A2-0984-6C44-8E9A-9F66947D5499}" dt="2022-08-23T01:58:41.646" v="1" actId="729"/>
        <pc:sldMkLst>
          <pc:docMk/>
          <pc:sldMk cId="1779501173" sldId="274"/>
        </pc:sldMkLst>
      </pc:sldChg>
      <pc:sldChg chg="mod modShow">
        <pc:chgData name="路明 孙" userId="f642c840-6f6d-4da1-9ee2-8994369aba72" providerId="ADAL" clId="{5230E8A2-0984-6C44-8E9A-9F66947D5499}" dt="2022-08-23T01:58:41.646" v="1" actId="729"/>
        <pc:sldMkLst>
          <pc:docMk/>
          <pc:sldMk cId="1732534701" sldId="275"/>
        </pc:sldMkLst>
      </pc:sldChg>
      <pc:sldChg chg="mod modShow">
        <pc:chgData name="路明 孙" userId="f642c840-6f6d-4da1-9ee2-8994369aba72" providerId="ADAL" clId="{5230E8A2-0984-6C44-8E9A-9F66947D5499}" dt="2022-08-23T01:58:41.646" v="1" actId="729"/>
        <pc:sldMkLst>
          <pc:docMk/>
          <pc:sldMk cId="224167760" sldId="276"/>
        </pc:sldMkLst>
      </pc:sldChg>
      <pc:sldChg chg="mod modShow">
        <pc:chgData name="路明 孙" userId="f642c840-6f6d-4da1-9ee2-8994369aba72" providerId="ADAL" clId="{5230E8A2-0984-6C44-8E9A-9F66947D5499}" dt="2022-08-23T01:58:41.646" v="1" actId="729"/>
        <pc:sldMkLst>
          <pc:docMk/>
          <pc:sldMk cId="1811161980" sldId="277"/>
        </pc:sldMkLst>
      </pc:sldChg>
      <pc:sldChg chg="mod modShow">
        <pc:chgData name="路明 孙" userId="f642c840-6f6d-4da1-9ee2-8994369aba72" providerId="ADAL" clId="{5230E8A2-0984-6C44-8E9A-9F66947D5499}" dt="2022-08-23T01:58:41.646" v="1" actId="729"/>
        <pc:sldMkLst>
          <pc:docMk/>
          <pc:sldMk cId="2656183479" sldId="278"/>
        </pc:sldMkLst>
      </pc:sldChg>
      <pc:sldChg chg="mod modShow">
        <pc:chgData name="路明 孙" userId="f642c840-6f6d-4da1-9ee2-8994369aba72" providerId="ADAL" clId="{5230E8A2-0984-6C44-8E9A-9F66947D5499}" dt="2022-08-23T01:58:23.161" v="0" actId="729"/>
        <pc:sldMkLst>
          <pc:docMk/>
          <pc:sldMk cId="2937663713" sldId="316"/>
        </pc:sldMkLst>
      </pc:sldChg>
      <pc:sldChg chg="mod modShow">
        <pc:chgData name="路明 孙" userId="f642c840-6f6d-4da1-9ee2-8994369aba72" providerId="ADAL" clId="{5230E8A2-0984-6C44-8E9A-9F66947D5499}" dt="2022-08-23T01:58:23.161" v="0" actId="729"/>
        <pc:sldMkLst>
          <pc:docMk/>
          <pc:sldMk cId="2887624222" sldId="317"/>
        </pc:sldMkLst>
      </pc:sldChg>
      <pc:sldChg chg="mod modShow">
        <pc:chgData name="路明 孙" userId="f642c840-6f6d-4da1-9ee2-8994369aba72" providerId="ADAL" clId="{5230E8A2-0984-6C44-8E9A-9F66947D5499}" dt="2022-08-23T01:58:23.161" v="0" actId="729"/>
        <pc:sldMkLst>
          <pc:docMk/>
          <pc:sldMk cId="2109583496" sldId="318"/>
        </pc:sldMkLst>
      </pc:sldChg>
      <pc:sldChg chg="mod modShow">
        <pc:chgData name="路明 孙" userId="f642c840-6f6d-4da1-9ee2-8994369aba72" providerId="ADAL" clId="{5230E8A2-0984-6C44-8E9A-9F66947D5499}" dt="2022-08-23T01:58:23.161" v="0" actId="729"/>
        <pc:sldMkLst>
          <pc:docMk/>
          <pc:sldMk cId="1541257633" sldId="319"/>
        </pc:sldMkLst>
      </pc:sldChg>
    </pc:docChg>
  </pc:docChgLst>
  <pc:docChgLst>
    <pc:chgData name="路明 孙" userId="f642c840-6f6d-4da1-9ee2-8994369aba72" providerId="ADAL" clId="{F0AEC44E-FB6B-2340-90AE-F3214BEE4C6F}"/>
    <pc:docChg chg="addSld modSld sldOrd">
      <pc:chgData name="路明 孙" userId="f642c840-6f6d-4da1-9ee2-8994369aba72" providerId="ADAL" clId="{F0AEC44E-FB6B-2340-90AE-F3214BEE4C6F}" dt="2022-09-16T01:04:04.922" v="20" actId="729"/>
      <pc:docMkLst>
        <pc:docMk/>
      </pc:docMkLst>
      <pc:sldChg chg="modSp mod">
        <pc:chgData name="路明 孙" userId="f642c840-6f6d-4da1-9ee2-8994369aba72" providerId="ADAL" clId="{F0AEC44E-FB6B-2340-90AE-F3214BEE4C6F}" dt="2022-09-15T08:35:18.852" v="15" actId="20577"/>
        <pc:sldMkLst>
          <pc:docMk/>
          <pc:sldMk cId="780688284" sldId="256"/>
        </pc:sldMkLst>
        <pc:spChg chg="mod">
          <ac:chgData name="路明 孙" userId="f642c840-6f6d-4da1-9ee2-8994369aba72" providerId="ADAL" clId="{F0AEC44E-FB6B-2340-90AE-F3214BEE4C6F}" dt="2022-09-15T08:35:18.852" v="15" actId="20577"/>
          <ac:spMkLst>
            <pc:docMk/>
            <pc:sldMk cId="780688284" sldId="256"/>
            <ac:spMk id="3" creationId="{C16378B7-272B-BEE2-EA27-0A1B21A5CB7F}"/>
          </ac:spMkLst>
        </pc:spChg>
      </pc:sldChg>
      <pc:sldChg chg="mod modShow">
        <pc:chgData name="路明 孙" userId="f642c840-6f6d-4da1-9ee2-8994369aba72" providerId="ADAL" clId="{F0AEC44E-FB6B-2340-90AE-F3214BEE4C6F}" dt="2022-09-15T08:00:25.435" v="5" actId="729"/>
        <pc:sldMkLst>
          <pc:docMk/>
          <pc:sldMk cId="641855351" sldId="257"/>
        </pc:sldMkLst>
      </pc:sldChg>
      <pc:sldChg chg="mod modShow">
        <pc:chgData name="路明 孙" userId="f642c840-6f6d-4da1-9ee2-8994369aba72" providerId="ADAL" clId="{F0AEC44E-FB6B-2340-90AE-F3214BEE4C6F}" dt="2022-09-15T08:00:28.704" v="6" actId="729"/>
        <pc:sldMkLst>
          <pc:docMk/>
          <pc:sldMk cId="2809297985" sldId="258"/>
        </pc:sldMkLst>
      </pc:sldChg>
      <pc:sldChg chg="mod modShow">
        <pc:chgData name="路明 孙" userId="f642c840-6f6d-4da1-9ee2-8994369aba72" providerId="ADAL" clId="{F0AEC44E-FB6B-2340-90AE-F3214BEE4C6F}" dt="2022-09-15T08:00:31.417" v="7" actId="729"/>
        <pc:sldMkLst>
          <pc:docMk/>
          <pc:sldMk cId="3686802276" sldId="259"/>
        </pc:sldMkLst>
      </pc:sldChg>
      <pc:sldChg chg="mod modShow">
        <pc:chgData name="路明 孙" userId="f642c840-6f6d-4da1-9ee2-8994369aba72" providerId="ADAL" clId="{F0AEC44E-FB6B-2340-90AE-F3214BEE4C6F}" dt="2022-09-15T08:00:34.800" v="8" actId="729"/>
        <pc:sldMkLst>
          <pc:docMk/>
          <pc:sldMk cId="3080854496" sldId="260"/>
        </pc:sldMkLst>
      </pc:sldChg>
      <pc:sldChg chg="ord">
        <pc:chgData name="路明 孙" userId="f642c840-6f6d-4da1-9ee2-8994369aba72" providerId="ADAL" clId="{F0AEC44E-FB6B-2340-90AE-F3214BEE4C6F}" dt="2022-09-16T00:49:01.135" v="18" actId="20578"/>
        <pc:sldMkLst>
          <pc:docMk/>
          <pc:sldMk cId="2444996948" sldId="266"/>
        </pc:sldMkLst>
      </pc:sldChg>
      <pc:sldChg chg="ord">
        <pc:chgData name="路明 孙" userId="f642c840-6f6d-4da1-9ee2-8994369aba72" providerId="ADAL" clId="{F0AEC44E-FB6B-2340-90AE-F3214BEE4C6F}" dt="2022-09-16T00:49:01.135" v="18" actId="20578"/>
        <pc:sldMkLst>
          <pc:docMk/>
          <pc:sldMk cId="3893348518" sldId="267"/>
        </pc:sldMkLst>
      </pc:sldChg>
      <pc:sldChg chg="mod modShow">
        <pc:chgData name="路明 孙" userId="f642c840-6f6d-4da1-9ee2-8994369aba72" providerId="ADAL" clId="{F0AEC44E-FB6B-2340-90AE-F3214BEE4C6F}" dt="2022-09-15T08:01:02.218" v="9" actId="729"/>
        <pc:sldMkLst>
          <pc:docMk/>
          <pc:sldMk cId="482959759" sldId="268"/>
        </pc:sldMkLst>
      </pc:sldChg>
      <pc:sldChg chg="mod modShow">
        <pc:chgData name="路明 孙" userId="f642c840-6f6d-4da1-9ee2-8994369aba72" providerId="ADAL" clId="{F0AEC44E-FB6B-2340-90AE-F3214BEE4C6F}" dt="2022-09-15T08:01:07.027" v="10" actId="729"/>
        <pc:sldMkLst>
          <pc:docMk/>
          <pc:sldMk cId="1575619240" sldId="269"/>
        </pc:sldMkLst>
      </pc:sldChg>
      <pc:sldChg chg="mod modShow">
        <pc:chgData name="路明 孙" userId="f642c840-6f6d-4da1-9ee2-8994369aba72" providerId="ADAL" clId="{F0AEC44E-FB6B-2340-90AE-F3214BEE4C6F}" dt="2022-09-15T08:01:13.682" v="11" actId="729"/>
        <pc:sldMkLst>
          <pc:docMk/>
          <pc:sldMk cId="865332515" sldId="272"/>
        </pc:sldMkLst>
      </pc:sldChg>
      <pc:sldChg chg="mod modShow">
        <pc:chgData name="路明 孙" userId="f642c840-6f6d-4da1-9ee2-8994369aba72" providerId="ADAL" clId="{F0AEC44E-FB6B-2340-90AE-F3214BEE4C6F}" dt="2022-09-15T08:01:13.682" v="11" actId="729"/>
        <pc:sldMkLst>
          <pc:docMk/>
          <pc:sldMk cId="341630813" sldId="273"/>
        </pc:sldMkLst>
      </pc:sldChg>
      <pc:sldChg chg="mod modShow">
        <pc:chgData name="路明 孙" userId="f642c840-6f6d-4da1-9ee2-8994369aba72" providerId="ADAL" clId="{F0AEC44E-FB6B-2340-90AE-F3214BEE4C6F}" dt="2022-09-15T08:01:13.682" v="11" actId="729"/>
        <pc:sldMkLst>
          <pc:docMk/>
          <pc:sldMk cId="1779501173" sldId="274"/>
        </pc:sldMkLst>
      </pc:sldChg>
      <pc:sldChg chg="mod modShow">
        <pc:chgData name="路明 孙" userId="f642c840-6f6d-4da1-9ee2-8994369aba72" providerId="ADAL" clId="{F0AEC44E-FB6B-2340-90AE-F3214BEE4C6F}" dt="2022-09-15T08:01:13.682" v="11" actId="729"/>
        <pc:sldMkLst>
          <pc:docMk/>
          <pc:sldMk cId="1732534701" sldId="275"/>
        </pc:sldMkLst>
      </pc:sldChg>
      <pc:sldChg chg="mod modShow">
        <pc:chgData name="路明 孙" userId="f642c840-6f6d-4da1-9ee2-8994369aba72" providerId="ADAL" clId="{F0AEC44E-FB6B-2340-90AE-F3214BEE4C6F}" dt="2022-09-15T08:01:13.682" v="11" actId="729"/>
        <pc:sldMkLst>
          <pc:docMk/>
          <pc:sldMk cId="224167760" sldId="276"/>
        </pc:sldMkLst>
      </pc:sldChg>
      <pc:sldChg chg="mod modShow">
        <pc:chgData name="路明 孙" userId="f642c840-6f6d-4da1-9ee2-8994369aba72" providerId="ADAL" clId="{F0AEC44E-FB6B-2340-90AE-F3214BEE4C6F}" dt="2022-09-15T08:01:13.682" v="11" actId="729"/>
        <pc:sldMkLst>
          <pc:docMk/>
          <pc:sldMk cId="1811161980" sldId="277"/>
        </pc:sldMkLst>
      </pc:sldChg>
      <pc:sldChg chg="mod modShow">
        <pc:chgData name="路明 孙" userId="f642c840-6f6d-4da1-9ee2-8994369aba72" providerId="ADAL" clId="{F0AEC44E-FB6B-2340-90AE-F3214BEE4C6F}" dt="2022-09-15T08:01:13.682" v="11" actId="729"/>
        <pc:sldMkLst>
          <pc:docMk/>
          <pc:sldMk cId="2656183479" sldId="278"/>
        </pc:sldMkLst>
      </pc:sldChg>
      <pc:sldChg chg="add">
        <pc:chgData name="路明 孙" userId="f642c840-6f6d-4da1-9ee2-8994369aba72" providerId="ADAL" clId="{F0AEC44E-FB6B-2340-90AE-F3214BEE4C6F}" dt="2022-09-16T00:39:12.720" v="16"/>
        <pc:sldMkLst>
          <pc:docMk/>
          <pc:sldMk cId="2785309044" sldId="279"/>
        </pc:sldMkLst>
      </pc:sldChg>
      <pc:sldChg chg="add">
        <pc:chgData name="路明 孙" userId="f642c840-6f6d-4da1-9ee2-8994369aba72" providerId="ADAL" clId="{F0AEC44E-FB6B-2340-90AE-F3214BEE4C6F}" dt="2022-09-16T00:39:12.720" v="16"/>
        <pc:sldMkLst>
          <pc:docMk/>
          <pc:sldMk cId="4019468728" sldId="280"/>
        </pc:sldMkLst>
      </pc:sldChg>
      <pc:sldChg chg="add">
        <pc:chgData name="路明 孙" userId="f642c840-6f6d-4da1-9ee2-8994369aba72" providerId="ADAL" clId="{F0AEC44E-FB6B-2340-90AE-F3214BEE4C6F}" dt="2022-09-16T00:39:12.720" v="16"/>
        <pc:sldMkLst>
          <pc:docMk/>
          <pc:sldMk cId="163211608" sldId="281"/>
        </pc:sldMkLst>
      </pc:sldChg>
      <pc:sldChg chg="add">
        <pc:chgData name="路明 孙" userId="f642c840-6f6d-4da1-9ee2-8994369aba72" providerId="ADAL" clId="{F0AEC44E-FB6B-2340-90AE-F3214BEE4C6F}" dt="2022-09-16T00:39:12.720" v="16"/>
        <pc:sldMkLst>
          <pc:docMk/>
          <pc:sldMk cId="1639071201" sldId="282"/>
        </pc:sldMkLst>
      </pc:sldChg>
      <pc:sldChg chg="mod modShow">
        <pc:chgData name="路明 孙" userId="f642c840-6f6d-4da1-9ee2-8994369aba72" providerId="ADAL" clId="{F0AEC44E-FB6B-2340-90AE-F3214BEE4C6F}" dt="2022-09-15T08:00:17.518" v="3" actId="729"/>
        <pc:sldMkLst>
          <pc:docMk/>
          <pc:sldMk cId="124046045" sldId="286"/>
        </pc:sldMkLst>
      </pc:sldChg>
      <pc:sldChg chg="mod modShow">
        <pc:chgData name="路明 孙" userId="f642c840-6f6d-4da1-9ee2-8994369aba72" providerId="ADAL" clId="{F0AEC44E-FB6B-2340-90AE-F3214BEE4C6F}" dt="2022-09-15T08:00:20.492" v="4" actId="729"/>
        <pc:sldMkLst>
          <pc:docMk/>
          <pc:sldMk cId="1960616349" sldId="288"/>
        </pc:sldMkLst>
      </pc:sldChg>
      <pc:sldChg chg="mod modShow">
        <pc:chgData name="路明 孙" userId="f642c840-6f6d-4da1-9ee2-8994369aba72" providerId="ADAL" clId="{F0AEC44E-FB6B-2340-90AE-F3214BEE4C6F}" dt="2022-09-16T01:04:04.922" v="20" actId="729"/>
        <pc:sldMkLst>
          <pc:docMk/>
          <pc:sldMk cId="837533273" sldId="291"/>
        </pc:sldMkLst>
      </pc:sldChg>
      <pc:sldChg chg="mod modShow">
        <pc:chgData name="路明 孙" userId="f642c840-6f6d-4da1-9ee2-8994369aba72" providerId="ADAL" clId="{F0AEC44E-FB6B-2340-90AE-F3214BEE4C6F}" dt="2022-09-16T01:03:59.730" v="19" actId="729"/>
        <pc:sldMkLst>
          <pc:docMk/>
          <pc:sldMk cId="824027083" sldId="292"/>
        </pc:sldMkLst>
      </pc:sldChg>
      <pc:sldChg chg="modSp mod ord">
        <pc:chgData name="路明 孙" userId="f642c840-6f6d-4da1-9ee2-8994369aba72" providerId="ADAL" clId="{F0AEC44E-FB6B-2340-90AE-F3214BEE4C6F}" dt="2022-09-16T00:49:01.135" v="18" actId="20578"/>
        <pc:sldMkLst>
          <pc:docMk/>
          <pc:sldMk cId="657538864" sldId="295"/>
        </pc:sldMkLst>
        <pc:spChg chg="mod">
          <ac:chgData name="路明 孙" userId="f642c840-6f6d-4da1-9ee2-8994369aba72" providerId="ADAL" clId="{F0AEC44E-FB6B-2340-90AE-F3214BEE4C6F}" dt="2022-09-16T00:41:12.095" v="17" actId="403"/>
          <ac:spMkLst>
            <pc:docMk/>
            <pc:sldMk cId="657538864" sldId="295"/>
            <ac:spMk id="4" creationId="{CFDEDE54-F61E-4E49-9937-DE1383D6E738}"/>
          </ac:spMkLst>
        </pc:spChg>
      </pc:sldChg>
      <pc:sldChg chg="ord">
        <pc:chgData name="路明 孙" userId="f642c840-6f6d-4da1-9ee2-8994369aba72" providerId="ADAL" clId="{F0AEC44E-FB6B-2340-90AE-F3214BEE4C6F}" dt="2022-09-16T00:49:01.135" v="18" actId="20578"/>
        <pc:sldMkLst>
          <pc:docMk/>
          <pc:sldMk cId="1491588712" sldId="296"/>
        </pc:sldMkLst>
      </pc:sldChg>
      <pc:sldChg chg="ord">
        <pc:chgData name="路明 孙" userId="f642c840-6f6d-4da1-9ee2-8994369aba72" providerId="ADAL" clId="{F0AEC44E-FB6B-2340-90AE-F3214BEE4C6F}" dt="2022-09-16T00:49:01.135" v="18" actId="20578"/>
        <pc:sldMkLst>
          <pc:docMk/>
          <pc:sldMk cId="1622696739" sldId="300"/>
        </pc:sldMkLst>
      </pc:sldChg>
      <pc:sldChg chg="mod modShow">
        <pc:chgData name="路明 孙" userId="f642c840-6f6d-4da1-9ee2-8994369aba72" providerId="ADAL" clId="{F0AEC44E-FB6B-2340-90AE-F3214BEE4C6F}" dt="2022-09-15T08:02:03.266" v="12" actId="729"/>
        <pc:sldMkLst>
          <pc:docMk/>
          <pc:sldMk cId="2937663713" sldId="316"/>
        </pc:sldMkLst>
      </pc:sldChg>
      <pc:sldChg chg="mod modShow">
        <pc:chgData name="路明 孙" userId="f642c840-6f6d-4da1-9ee2-8994369aba72" providerId="ADAL" clId="{F0AEC44E-FB6B-2340-90AE-F3214BEE4C6F}" dt="2022-09-15T08:02:03.266" v="12" actId="729"/>
        <pc:sldMkLst>
          <pc:docMk/>
          <pc:sldMk cId="2887624222" sldId="317"/>
        </pc:sldMkLst>
      </pc:sldChg>
      <pc:sldChg chg="mod modShow">
        <pc:chgData name="路明 孙" userId="f642c840-6f6d-4da1-9ee2-8994369aba72" providerId="ADAL" clId="{F0AEC44E-FB6B-2340-90AE-F3214BEE4C6F}" dt="2022-09-15T08:02:03.266" v="12" actId="729"/>
        <pc:sldMkLst>
          <pc:docMk/>
          <pc:sldMk cId="2109583496" sldId="318"/>
        </pc:sldMkLst>
      </pc:sldChg>
      <pc:sldChg chg="mod modShow">
        <pc:chgData name="路明 孙" userId="f642c840-6f6d-4da1-9ee2-8994369aba72" providerId="ADAL" clId="{F0AEC44E-FB6B-2340-90AE-F3214BEE4C6F}" dt="2022-09-15T08:02:03.266" v="12" actId="729"/>
        <pc:sldMkLst>
          <pc:docMk/>
          <pc:sldMk cId="1541257633" sldId="31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D:\onedrive\papers\a%20multi-dimensional%20cdf%20learner%20for%20selectivity%20estimation\&#24037;&#20316;&#31807;1.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D:\onedrive\papers\a%20multi-dimensional%20cdf%20learner%20for%20selectivity%20estimation\&#24037;&#20316;&#31807;1.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https://ruceducn-my.sharepoint.com/personal/sunluming_ruc_edu_cn/Documents/My%20Papers/a%20multi-dimensional%20cdf%20learner%20for%20selectivity%20estimation/&#24037;&#20316;&#31807;1.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https://ruceducn-my.sharepoint.com/personal/sunluming_ruc_edu_cn/Documents/My%20Papers/a%20multi-dimensional%20cdf%20learner%20for%20selectivity%20estimation/&#24037;&#20316;&#31807;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active!$B$46</c:f>
              <c:strCache>
                <c:ptCount val="1"/>
                <c:pt idx="0">
                  <c:v>Random</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active!$A$47:$A$55</c:f>
              <c:numCache>
                <c:formatCode>General</c:formatCode>
                <c:ptCount val="9"/>
                <c:pt idx="0">
                  <c:v>200</c:v>
                </c:pt>
                <c:pt idx="1">
                  <c:v>300</c:v>
                </c:pt>
                <c:pt idx="2">
                  <c:v>400</c:v>
                </c:pt>
                <c:pt idx="3">
                  <c:v>500</c:v>
                </c:pt>
                <c:pt idx="4">
                  <c:v>600</c:v>
                </c:pt>
                <c:pt idx="5">
                  <c:v>700</c:v>
                </c:pt>
                <c:pt idx="6">
                  <c:v>800</c:v>
                </c:pt>
                <c:pt idx="7">
                  <c:v>900</c:v>
                </c:pt>
                <c:pt idx="8">
                  <c:v>1000</c:v>
                </c:pt>
              </c:numCache>
            </c:numRef>
          </c:xVal>
          <c:yVal>
            <c:numRef>
              <c:f>active!$B$47:$B$55</c:f>
              <c:numCache>
                <c:formatCode>General</c:formatCode>
                <c:ptCount val="9"/>
                <c:pt idx="0">
                  <c:v>6.7468099999999998E-3</c:v>
                </c:pt>
                <c:pt idx="1">
                  <c:v>7.0860109999999997E-3</c:v>
                </c:pt>
                <c:pt idx="2">
                  <c:v>6.6375929999999998E-3</c:v>
                </c:pt>
                <c:pt idx="3">
                  <c:v>6.3422679999999999E-3</c:v>
                </c:pt>
                <c:pt idx="4">
                  <c:v>6.0551609999999999E-3</c:v>
                </c:pt>
                <c:pt idx="5">
                  <c:v>6.0645439999999998E-3</c:v>
                </c:pt>
                <c:pt idx="6">
                  <c:v>5.7447069999999999E-3</c:v>
                </c:pt>
                <c:pt idx="7">
                  <c:v>5.4604969999999999E-3</c:v>
                </c:pt>
                <c:pt idx="8">
                  <c:v>5.1084770000000002E-3</c:v>
                </c:pt>
              </c:numCache>
            </c:numRef>
          </c:yVal>
          <c:smooth val="0"/>
          <c:extLst>
            <c:ext xmlns:c16="http://schemas.microsoft.com/office/drawing/2014/chart" uri="{C3380CC4-5D6E-409C-BE32-E72D297353CC}">
              <c16:uniqueId val="{00000000-F01F-4519-A914-E36153B441B0}"/>
            </c:ext>
          </c:extLst>
        </c:ser>
        <c:ser>
          <c:idx val="1"/>
          <c:order val="1"/>
          <c:tx>
            <c:strRef>
              <c:f>active!$C$46</c:f>
              <c:strCache>
                <c:ptCount val="1"/>
                <c:pt idx="0">
                  <c:v>Active Learning</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active!$A$47:$A$55</c:f>
              <c:numCache>
                <c:formatCode>General</c:formatCode>
                <c:ptCount val="9"/>
                <c:pt idx="0">
                  <c:v>200</c:v>
                </c:pt>
                <c:pt idx="1">
                  <c:v>300</c:v>
                </c:pt>
                <c:pt idx="2">
                  <c:v>400</c:v>
                </c:pt>
                <c:pt idx="3">
                  <c:v>500</c:v>
                </c:pt>
                <c:pt idx="4">
                  <c:v>600</c:v>
                </c:pt>
                <c:pt idx="5">
                  <c:v>700</c:v>
                </c:pt>
                <c:pt idx="6">
                  <c:v>800</c:v>
                </c:pt>
                <c:pt idx="7">
                  <c:v>900</c:v>
                </c:pt>
                <c:pt idx="8">
                  <c:v>1000</c:v>
                </c:pt>
              </c:numCache>
            </c:numRef>
          </c:xVal>
          <c:yVal>
            <c:numRef>
              <c:f>active!$C$47:$C$55</c:f>
              <c:numCache>
                <c:formatCode>General</c:formatCode>
                <c:ptCount val="9"/>
                <c:pt idx="0">
                  <c:v>6.7378239999999999E-3</c:v>
                </c:pt>
                <c:pt idx="1">
                  <c:v>6.4920179999999996E-3</c:v>
                </c:pt>
                <c:pt idx="2">
                  <c:v>5.4345849999999996E-3</c:v>
                </c:pt>
                <c:pt idx="3">
                  <c:v>5.0069210000000001E-3</c:v>
                </c:pt>
                <c:pt idx="4">
                  <c:v>4.6277599999999999E-3</c:v>
                </c:pt>
                <c:pt idx="5">
                  <c:v>4.4093680000000003E-3</c:v>
                </c:pt>
                <c:pt idx="6">
                  <c:v>4.291932E-3</c:v>
                </c:pt>
                <c:pt idx="7">
                  <c:v>3.9298659999999997E-3</c:v>
                </c:pt>
                <c:pt idx="8">
                  <c:v>3.9277590000000003E-3</c:v>
                </c:pt>
              </c:numCache>
            </c:numRef>
          </c:yVal>
          <c:smooth val="0"/>
          <c:extLst>
            <c:ext xmlns:c16="http://schemas.microsoft.com/office/drawing/2014/chart" uri="{C3380CC4-5D6E-409C-BE32-E72D297353CC}">
              <c16:uniqueId val="{00000001-F01F-4519-A914-E36153B441B0}"/>
            </c:ext>
          </c:extLst>
        </c:ser>
        <c:dLbls>
          <c:showLegendKey val="0"/>
          <c:showVal val="0"/>
          <c:showCatName val="0"/>
          <c:showSerName val="0"/>
          <c:showPercent val="0"/>
          <c:showBubbleSize val="0"/>
        </c:dLbls>
        <c:axId val="1060712912"/>
        <c:axId val="1060722064"/>
      </c:scatterChart>
      <c:valAx>
        <c:axId val="1060712912"/>
        <c:scaling>
          <c:orientation val="minMax"/>
          <c:max val="1000"/>
          <c:min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100"/>
                  <a:t>Number of Observed Queries</a:t>
                </a:r>
                <a:endParaRPr lang="zh-CN" sz="110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60722064"/>
        <c:crosses val="autoZero"/>
        <c:crossBetween val="midCat"/>
      </c:valAx>
      <c:valAx>
        <c:axId val="1060722064"/>
        <c:scaling>
          <c:orientation val="minMax"/>
          <c:max val="8.0000000000000019E-3"/>
          <c:min val="2.0000000000000005E-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a:t>RMSE</a:t>
                </a:r>
                <a:endParaRPr lang="zh-CN" sz="110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60712912"/>
        <c:crosses val="autoZero"/>
        <c:crossBetween val="midCat"/>
        <c:majorUnit val="1.0000000000000002E-3"/>
      </c:valAx>
      <c:spPr>
        <a:noFill/>
        <a:ln>
          <a:noFill/>
        </a:ln>
        <a:effectLst/>
      </c:spPr>
    </c:plotArea>
    <c:legend>
      <c:legendPos val="b"/>
      <c:layout>
        <c:manualLayout>
          <c:xMode val="edge"/>
          <c:yMode val="edge"/>
          <c:x val="0.46154374453193353"/>
          <c:y val="5.1504082822980461E-2"/>
          <c:w val="0.4812351268591426"/>
          <c:h val="8.371719160104987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1000"/>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active!$B$26</c:f>
              <c:strCache>
                <c:ptCount val="1"/>
                <c:pt idx="0">
                  <c:v>Random</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active!$A$27:$A$35</c:f>
              <c:numCache>
                <c:formatCode>General</c:formatCode>
                <c:ptCount val="9"/>
                <c:pt idx="0">
                  <c:v>200</c:v>
                </c:pt>
                <c:pt idx="1">
                  <c:v>300</c:v>
                </c:pt>
                <c:pt idx="2">
                  <c:v>400</c:v>
                </c:pt>
                <c:pt idx="3">
                  <c:v>500</c:v>
                </c:pt>
                <c:pt idx="4">
                  <c:v>600</c:v>
                </c:pt>
                <c:pt idx="5">
                  <c:v>700</c:v>
                </c:pt>
                <c:pt idx="6">
                  <c:v>800</c:v>
                </c:pt>
                <c:pt idx="7">
                  <c:v>900</c:v>
                </c:pt>
                <c:pt idx="8">
                  <c:v>1000</c:v>
                </c:pt>
              </c:numCache>
            </c:numRef>
          </c:xVal>
          <c:yVal>
            <c:numRef>
              <c:f>active!$B$27:$B$35</c:f>
              <c:numCache>
                <c:formatCode>General</c:formatCode>
                <c:ptCount val="9"/>
                <c:pt idx="0">
                  <c:v>7.3343560000000002E-3</c:v>
                </c:pt>
                <c:pt idx="1">
                  <c:v>5.614969E-3</c:v>
                </c:pt>
                <c:pt idx="2">
                  <c:v>4.674175E-3</c:v>
                </c:pt>
                <c:pt idx="3">
                  <c:v>4.0666260000000003E-3</c:v>
                </c:pt>
                <c:pt idx="4">
                  <c:v>3.6873499999999998E-3</c:v>
                </c:pt>
                <c:pt idx="5">
                  <c:v>3.6727019999999999E-3</c:v>
                </c:pt>
                <c:pt idx="6">
                  <c:v>3.5323910000000002E-3</c:v>
                </c:pt>
                <c:pt idx="7">
                  <c:v>3.3234359999999999E-3</c:v>
                </c:pt>
                <c:pt idx="8">
                  <c:v>3.2521970000000001E-3</c:v>
                </c:pt>
              </c:numCache>
            </c:numRef>
          </c:yVal>
          <c:smooth val="0"/>
          <c:extLst>
            <c:ext xmlns:c16="http://schemas.microsoft.com/office/drawing/2014/chart" uri="{C3380CC4-5D6E-409C-BE32-E72D297353CC}">
              <c16:uniqueId val="{00000000-5779-49E9-BCB5-D3FDC21D1844}"/>
            </c:ext>
          </c:extLst>
        </c:ser>
        <c:ser>
          <c:idx val="1"/>
          <c:order val="1"/>
          <c:tx>
            <c:strRef>
              <c:f>active!$C$26</c:f>
              <c:strCache>
                <c:ptCount val="1"/>
                <c:pt idx="0">
                  <c:v>Active Learning</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active!$A$27:$A$35</c:f>
              <c:numCache>
                <c:formatCode>General</c:formatCode>
                <c:ptCount val="9"/>
                <c:pt idx="0">
                  <c:v>200</c:v>
                </c:pt>
                <c:pt idx="1">
                  <c:v>300</c:v>
                </c:pt>
                <c:pt idx="2">
                  <c:v>400</c:v>
                </c:pt>
                <c:pt idx="3">
                  <c:v>500</c:v>
                </c:pt>
                <c:pt idx="4">
                  <c:v>600</c:v>
                </c:pt>
                <c:pt idx="5">
                  <c:v>700</c:v>
                </c:pt>
                <c:pt idx="6">
                  <c:v>800</c:v>
                </c:pt>
                <c:pt idx="7">
                  <c:v>900</c:v>
                </c:pt>
                <c:pt idx="8">
                  <c:v>1000</c:v>
                </c:pt>
              </c:numCache>
            </c:numRef>
          </c:xVal>
          <c:yVal>
            <c:numRef>
              <c:f>active!$C$27:$C$35</c:f>
              <c:numCache>
                <c:formatCode>General</c:formatCode>
                <c:ptCount val="9"/>
                <c:pt idx="0">
                  <c:v>7.43E-3</c:v>
                </c:pt>
                <c:pt idx="1">
                  <c:v>5.8199999999999997E-3</c:v>
                </c:pt>
                <c:pt idx="2">
                  <c:v>4.13E-3</c:v>
                </c:pt>
                <c:pt idx="3">
                  <c:v>3.7399999999999998E-3</c:v>
                </c:pt>
                <c:pt idx="4">
                  <c:v>3.47E-3</c:v>
                </c:pt>
                <c:pt idx="5">
                  <c:v>3.15E-3</c:v>
                </c:pt>
                <c:pt idx="6">
                  <c:v>2.9299999999999999E-3</c:v>
                </c:pt>
                <c:pt idx="7">
                  <c:v>2.8E-3</c:v>
                </c:pt>
                <c:pt idx="8">
                  <c:v>2.7399999999999998E-3</c:v>
                </c:pt>
              </c:numCache>
            </c:numRef>
          </c:yVal>
          <c:smooth val="0"/>
          <c:extLst>
            <c:ext xmlns:c16="http://schemas.microsoft.com/office/drawing/2014/chart" uri="{C3380CC4-5D6E-409C-BE32-E72D297353CC}">
              <c16:uniqueId val="{00000001-5779-49E9-BCB5-D3FDC21D1844}"/>
            </c:ext>
          </c:extLst>
        </c:ser>
        <c:dLbls>
          <c:showLegendKey val="0"/>
          <c:showVal val="0"/>
          <c:showCatName val="0"/>
          <c:showSerName val="0"/>
          <c:showPercent val="0"/>
          <c:showBubbleSize val="0"/>
        </c:dLbls>
        <c:axId val="1060712912"/>
        <c:axId val="1060722064"/>
      </c:scatterChart>
      <c:valAx>
        <c:axId val="1060712912"/>
        <c:scaling>
          <c:orientation val="minMax"/>
          <c:max val="1000"/>
          <c:min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100"/>
                  <a:t>Number of Observed Queries</a:t>
                </a:r>
                <a:endParaRPr lang="zh-CN" sz="110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60722064"/>
        <c:crosses val="autoZero"/>
        <c:crossBetween val="midCat"/>
      </c:valAx>
      <c:valAx>
        <c:axId val="1060722064"/>
        <c:scaling>
          <c:orientation val="minMax"/>
          <c:max val="8.0000000000000019E-3"/>
          <c:min val="2.0000000000000005E-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a:t>RMSE</a:t>
                </a:r>
                <a:endParaRPr lang="zh-CN" sz="110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060712912"/>
        <c:crosses val="autoZero"/>
        <c:crossBetween val="midCat"/>
      </c:valAx>
      <c:spPr>
        <a:noFill/>
        <a:ln>
          <a:noFill/>
        </a:ln>
        <a:effectLst/>
      </c:spPr>
    </c:plotArea>
    <c:legend>
      <c:legendPos val="b"/>
      <c:layout>
        <c:manualLayout>
          <c:xMode val="edge"/>
          <c:yMode val="edge"/>
          <c:x val="0.46154374453193353"/>
          <c:y val="5.1504082822980461E-2"/>
          <c:w val="0.4812351268591426"/>
          <c:h val="8.371719160104987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1000"/>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param!$F$19</c:f>
              <c:strCache>
                <c:ptCount val="1"/>
                <c:pt idx="0">
                  <c:v>Model size</c:v>
                </c:pt>
              </c:strCache>
            </c:strRef>
          </c:tx>
          <c:spPr>
            <a:solidFill>
              <a:schemeClr val="accent1"/>
            </a:solidFill>
            <a:ln>
              <a:noFill/>
            </a:ln>
            <a:effectLst/>
          </c:spPr>
          <c:invertIfNegative val="0"/>
          <c:cat>
            <c:strRef>
              <c:f>param!$E$20:$E$24</c:f>
              <c:strCache>
                <c:ptCount val="5"/>
                <c:pt idx="0">
                  <c:v>Naru</c:v>
                </c:pt>
                <c:pt idx="1">
                  <c:v>LWM</c:v>
                </c:pt>
                <c:pt idx="2">
                  <c:v>NN</c:v>
                </c:pt>
                <c:pt idx="3">
                  <c:v>QuickSel</c:v>
                </c:pt>
                <c:pt idx="4">
                  <c:v>MOSE</c:v>
                </c:pt>
              </c:strCache>
            </c:strRef>
          </c:cat>
          <c:val>
            <c:numRef>
              <c:f>param!$F$20:$F$24</c:f>
              <c:numCache>
                <c:formatCode>General</c:formatCode>
                <c:ptCount val="5"/>
                <c:pt idx="0">
                  <c:v>18384613</c:v>
                </c:pt>
                <c:pt idx="1">
                  <c:v>15602</c:v>
                </c:pt>
                <c:pt idx="2">
                  <c:v>9217</c:v>
                </c:pt>
                <c:pt idx="3">
                  <c:v>4000</c:v>
                </c:pt>
                <c:pt idx="4">
                  <c:v>3422</c:v>
                </c:pt>
              </c:numCache>
            </c:numRef>
          </c:val>
          <c:extLst>
            <c:ext xmlns:c16="http://schemas.microsoft.com/office/drawing/2014/chart" uri="{C3380CC4-5D6E-409C-BE32-E72D297353CC}">
              <c16:uniqueId val="{00000000-7F8A-4F94-8D53-F3EC3D6C18CB}"/>
            </c:ext>
          </c:extLst>
        </c:ser>
        <c:dLbls>
          <c:showLegendKey val="0"/>
          <c:showVal val="0"/>
          <c:showCatName val="0"/>
          <c:showSerName val="0"/>
          <c:showPercent val="0"/>
          <c:showBubbleSize val="0"/>
        </c:dLbls>
        <c:gapWidth val="219"/>
        <c:overlap val="-27"/>
        <c:axId val="1844663328"/>
        <c:axId val="1844679552"/>
      </c:barChart>
      <c:lineChart>
        <c:grouping val="standard"/>
        <c:varyColors val="0"/>
        <c:ser>
          <c:idx val="1"/>
          <c:order val="1"/>
          <c:tx>
            <c:strRef>
              <c:f>param!$G$19</c:f>
              <c:strCache>
                <c:ptCount val="1"/>
                <c:pt idx="0">
                  <c:v>RMSE</c:v>
                </c:pt>
              </c:strCache>
            </c:strRef>
          </c:tx>
          <c:spPr>
            <a:ln w="28575" cap="rnd">
              <a:solidFill>
                <a:schemeClr val="accent2"/>
              </a:solidFill>
              <a:round/>
            </a:ln>
            <a:effectLst/>
          </c:spPr>
          <c:marker>
            <c:symbol val="circle"/>
            <c:size val="5"/>
            <c:spPr>
              <a:solidFill>
                <a:schemeClr val="accent2"/>
              </a:solidFill>
              <a:ln w="15875" cap="rnd">
                <a:solidFill>
                  <a:schemeClr val="accent2"/>
                </a:solidFill>
              </a:ln>
              <a:effectLst/>
            </c:spPr>
          </c:marker>
          <c:cat>
            <c:strRef>
              <c:f>param!$E$20:$E$24</c:f>
              <c:strCache>
                <c:ptCount val="5"/>
                <c:pt idx="0">
                  <c:v>Naru</c:v>
                </c:pt>
                <c:pt idx="1">
                  <c:v>LWM</c:v>
                </c:pt>
                <c:pt idx="2">
                  <c:v>NN</c:v>
                </c:pt>
                <c:pt idx="3">
                  <c:v>QuickSel</c:v>
                </c:pt>
                <c:pt idx="4">
                  <c:v>MOSE</c:v>
                </c:pt>
              </c:strCache>
            </c:strRef>
          </c:cat>
          <c:val>
            <c:numRef>
              <c:f>param!$G$20:$G$24</c:f>
              <c:numCache>
                <c:formatCode>General</c:formatCode>
                <c:ptCount val="5"/>
                <c:pt idx="0">
                  <c:v>0.56103000000000003</c:v>
                </c:pt>
                <c:pt idx="1">
                  <c:v>6.8999999999999999E-3</c:v>
                </c:pt>
                <c:pt idx="2">
                  <c:v>9.4299999999999991E-3</c:v>
                </c:pt>
                <c:pt idx="3">
                  <c:v>3.3700000000000002E-3</c:v>
                </c:pt>
                <c:pt idx="4">
                  <c:v>2.7409280000000001E-3</c:v>
                </c:pt>
              </c:numCache>
            </c:numRef>
          </c:val>
          <c:smooth val="0"/>
          <c:extLst>
            <c:ext xmlns:c16="http://schemas.microsoft.com/office/drawing/2014/chart" uri="{C3380CC4-5D6E-409C-BE32-E72D297353CC}">
              <c16:uniqueId val="{00000001-7F8A-4F94-8D53-F3EC3D6C18CB}"/>
            </c:ext>
          </c:extLst>
        </c:ser>
        <c:dLbls>
          <c:showLegendKey val="0"/>
          <c:showVal val="0"/>
          <c:showCatName val="0"/>
          <c:showSerName val="0"/>
          <c:showPercent val="0"/>
          <c:showBubbleSize val="0"/>
        </c:dLbls>
        <c:marker val="1"/>
        <c:smooth val="0"/>
        <c:axId val="1844687872"/>
        <c:axId val="1844690784"/>
      </c:lineChart>
      <c:catAx>
        <c:axId val="1844663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44679552"/>
        <c:crosses val="autoZero"/>
        <c:auto val="1"/>
        <c:lblAlgn val="ctr"/>
        <c:lblOffset val="100"/>
        <c:noMultiLvlLbl val="0"/>
      </c:catAx>
      <c:valAx>
        <c:axId val="1844679552"/>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Number of parameters</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44663328"/>
        <c:crosses val="autoZero"/>
        <c:crossBetween val="between"/>
      </c:valAx>
      <c:valAx>
        <c:axId val="1844690784"/>
        <c:scaling>
          <c:logBase val="10"/>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RMSE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44687872"/>
        <c:crosses val="max"/>
        <c:crossBetween val="between"/>
      </c:valAx>
      <c:catAx>
        <c:axId val="1844687872"/>
        <c:scaling>
          <c:orientation val="minMax"/>
        </c:scaling>
        <c:delete val="1"/>
        <c:axPos val="b"/>
        <c:numFmt formatCode="General" sourceLinked="1"/>
        <c:majorTickMark val="out"/>
        <c:minorTickMark val="none"/>
        <c:tickLblPos val="nextTo"/>
        <c:crossAx val="184469078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param!$M$42</c:f>
              <c:strCache>
                <c:ptCount val="1"/>
                <c:pt idx="0">
                  <c:v>Model size</c:v>
                </c:pt>
              </c:strCache>
            </c:strRef>
          </c:tx>
          <c:spPr>
            <a:solidFill>
              <a:schemeClr val="accent1"/>
            </a:solidFill>
            <a:ln>
              <a:noFill/>
            </a:ln>
            <a:effectLst/>
          </c:spPr>
          <c:invertIfNegative val="0"/>
          <c:cat>
            <c:strRef>
              <c:f>param!$L$43:$L$47</c:f>
              <c:strCache>
                <c:ptCount val="5"/>
                <c:pt idx="0">
                  <c:v>Naru</c:v>
                </c:pt>
                <c:pt idx="1">
                  <c:v>LWM</c:v>
                </c:pt>
                <c:pt idx="2">
                  <c:v>NN</c:v>
                </c:pt>
                <c:pt idx="3">
                  <c:v>QuickSel</c:v>
                </c:pt>
                <c:pt idx="4">
                  <c:v>MOSE</c:v>
                </c:pt>
              </c:strCache>
            </c:strRef>
          </c:cat>
          <c:val>
            <c:numRef>
              <c:f>param!$M$43:$M$47</c:f>
              <c:numCache>
                <c:formatCode>General</c:formatCode>
                <c:ptCount val="5"/>
                <c:pt idx="0">
                  <c:v>1864166</c:v>
                </c:pt>
                <c:pt idx="1">
                  <c:v>20064</c:v>
                </c:pt>
                <c:pt idx="2">
                  <c:v>8833</c:v>
                </c:pt>
                <c:pt idx="3">
                  <c:v>4000</c:v>
                </c:pt>
                <c:pt idx="4">
                  <c:v>416</c:v>
                </c:pt>
              </c:numCache>
            </c:numRef>
          </c:val>
          <c:extLst>
            <c:ext xmlns:c16="http://schemas.microsoft.com/office/drawing/2014/chart" uri="{C3380CC4-5D6E-409C-BE32-E72D297353CC}">
              <c16:uniqueId val="{00000000-E6C6-445D-BFDA-386E8701F2F5}"/>
            </c:ext>
          </c:extLst>
        </c:ser>
        <c:dLbls>
          <c:showLegendKey val="0"/>
          <c:showVal val="0"/>
          <c:showCatName val="0"/>
          <c:showSerName val="0"/>
          <c:showPercent val="0"/>
          <c:showBubbleSize val="0"/>
        </c:dLbls>
        <c:gapWidth val="219"/>
        <c:overlap val="-27"/>
        <c:axId val="1844684128"/>
        <c:axId val="1844661664"/>
      </c:barChart>
      <c:lineChart>
        <c:grouping val="standard"/>
        <c:varyColors val="0"/>
        <c:ser>
          <c:idx val="1"/>
          <c:order val="1"/>
          <c:tx>
            <c:strRef>
              <c:f>param!$N$42</c:f>
              <c:strCache>
                <c:ptCount val="1"/>
                <c:pt idx="0">
                  <c:v>RMSE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param!$L$43:$L$47</c:f>
              <c:strCache>
                <c:ptCount val="5"/>
                <c:pt idx="0">
                  <c:v>Naru</c:v>
                </c:pt>
                <c:pt idx="1">
                  <c:v>LWM</c:v>
                </c:pt>
                <c:pt idx="2">
                  <c:v>NN</c:v>
                </c:pt>
                <c:pt idx="3">
                  <c:v>QuickSel</c:v>
                </c:pt>
                <c:pt idx="4">
                  <c:v>MOSE</c:v>
                </c:pt>
              </c:strCache>
            </c:strRef>
          </c:cat>
          <c:val>
            <c:numRef>
              <c:f>param!$N$43:$N$47</c:f>
              <c:numCache>
                <c:formatCode>General</c:formatCode>
                <c:ptCount val="5"/>
                <c:pt idx="0">
                  <c:v>0.25220144703777603</c:v>
                </c:pt>
                <c:pt idx="1">
                  <c:v>1.6070000000000001E-2</c:v>
                </c:pt>
                <c:pt idx="2">
                  <c:v>1.5768864E-2</c:v>
                </c:pt>
                <c:pt idx="3">
                  <c:v>1.027E-2</c:v>
                </c:pt>
                <c:pt idx="4">
                  <c:v>3.9300000000000003E-3</c:v>
                </c:pt>
              </c:numCache>
            </c:numRef>
          </c:val>
          <c:smooth val="0"/>
          <c:extLst>
            <c:ext xmlns:c16="http://schemas.microsoft.com/office/drawing/2014/chart" uri="{C3380CC4-5D6E-409C-BE32-E72D297353CC}">
              <c16:uniqueId val="{00000001-E6C6-445D-BFDA-386E8701F2F5}"/>
            </c:ext>
          </c:extLst>
        </c:ser>
        <c:dLbls>
          <c:showLegendKey val="0"/>
          <c:showVal val="0"/>
          <c:showCatName val="0"/>
          <c:showSerName val="0"/>
          <c:showPercent val="0"/>
          <c:showBubbleSize val="0"/>
        </c:dLbls>
        <c:marker val="1"/>
        <c:smooth val="0"/>
        <c:axId val="1844666656"/>
        <c:axId val="1844664160"/>
      </c:lineChart>
      <c:catAx>
        <c:axId val="1844684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44661664"/>
        <c:crosses val="autoZero"/>
        <c:auto val="1"/>
        <c:lblAlgn val="ctr"/>
        <c:lblOffset val="100"/>
        <c:noMultiLvlLbl val="0"/>
      </c:catAx>
      <c:valAx>
        <c:axId val="1844661664"/>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Number of parameters</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44684128"/>
        <c:crosses val="autoZero"/>
        <c:crossBetween val="between"/>
      </c:valAx>
      <c:valAx>
        <c:axId val="1844664160"/>
        <c:scaling>
          <c:logBase val="10"/>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RMSE</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44666656"/>
        <c:crosses val="max"/>
        <c:crossBetween val="between"/>
      </c:valAx>
      <c:catAx>
        <c:axId val="1844666656"/>
        <c:scaling>
          <c:orientation val="minMax"/>
        </c:scaling>
        <c:delete val="1"/>
        <c:axPos val="b"/>
        <c:numFmt formatCode="General" sourceLinked="1"/>
        <c:majorTickMark val="out"/>
        <c:minorTickMark val="none"/>
        <c:tickLblPos val="nextTo"/>
        <c:crossAx val="184466416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92C618-0F73-4D72-95ED-B66C59270C60}" type="doc">
      <dgm:prSet loTypeId="urn:microsoft.com/office/officeart/2005/8/layout/hierarchy2" loCatId="hierarchy" qsTypeId="urn:microsoft.com/office/officeart/2005/8/quickstyle/simple1" qsCatId="simple" csTypeId="urn:microsoft.com/office/officeart/2005/8/colors/accent0_1" csCatId="mainScheme" phldr="1"/>
      <dgm:spPr/>
      <dgm:t>
        <a:bodyPr/>
        <a:lstStyle/>
        <a:p>
          <a:endParaRPr lang="zh-CN" altLang="en-US"/>
        </a:p>
      </dgm:t>
    </dgm:pt>
    <dgm:pt modelId="{CDEB7DD3-9514-43A1-BC27-F7F16A69D88E}">
      <dgm:prSet phldrT="[文本]" custT="1"/>
      <dgm:spPr/>
      <dgm:t>
        <a:bodyPr/>
        <a:lstStyle/>
        <a:p>
          <a:r>
            <a:rPr lang="en-US" altLang="zh-CN" sz="1600" b="0" dirty="0">
              <a:latin typeface="宋体" panose="02010600030101010101" pitchFamily="2" charset="-122"/>
              <a:ea typeface="宋体" panose="02010600030101010101" pitchFamily="2" charset="-122"/>
            </a:rPr>
            <a:t>Single-query</a:t>
          </a:r>
          <a:endParaRPr lang="zh-CN" altLang="en-US" sz="1600" b="0" dirty="0">
            <a:latin typeface="宋体" panose="02010600030101010101" pitchFamily="2" charset="-122"/>
            <a:ea typeface="宋体" panose="02010600030101010101" pitchFamily="2" charset="-122"/>
          </a:endParaRPr>
        </a:p>
      </dgm:t>
    </dgm:pt>
    <dgm:pt modelId="{E5349A98-683D-4111-B793-B3C81EE5EE6A}" type="parTrans" cxnId="{3F7E44C8-AD7C-4843-A28C-E8D5EBA7925C}">
      <dgm:prSet custT="1"/>
      <dgm:spPr/>
      <dgm:t>
        <a:bodyPr/>
        <a:lstStyle/>
        <a:p>
          <a:endParaRPr lang="zh-CN" altLang="en-US" sz="1600" b="0">
            <a:latin typeface="宋体" panose="02010600030101010101" pitchFamily="2" charset="-122"/>
            <a:ea typeface="宋体" panose="02010600030101010101" pitchFamily="2" charset="-122"/>
          </a:endParaRPr>
        </a:p>
      </dgm:t>
    </dgm:pt>
    <dgm:pt modelId="{029E5619-6CAC-4BA0-951F-4CB9BB4B793D}" type="sibTrans" cxnId="{3F7E44C8-AD7C-4843-A28C-E8D5EBA7925C}">
      <dgm:prSet/>
      <dgm:spPr/>
      <dgm:t>
        <a:bodyPr/>
        <a:lstStyle/>
        <a:p>
          <a:endParaRPr lang="zh-CN" altLang="en-US" sz="2000" b="0">
            <a:latin typeface="宋体" panose="02010600030101010101" pitchFamily="2" charset="-122"/>
            <a:ea typeface="宋体" panose="02010600030101010101" pitchFamily="2" charset="-122"/>
          </a:endParaRPr>
        </a:p>
      </dgm:t>
    </dgm:pt>
    <dgm:pt modelId="{19EBABB8-4DC7-44E7-8915-0C4E3329B060}">
      <dgm:prSet phldrT="[文本]" custT="1"/>
      <dgm:spPr/>
      <dgm:t>
        <a:bodyPr/>
        <a:lstStyle/>
        <a:p>
          <a:r>
            <a:rPr lang="en-US" altLang="zh-CN" sz="1600" b="0" dirty="0">
              <a:latin typeface="宋体" panose="02010600030101010101" pitchFamily="2" charset="-122"/>
              <a:ea typeface="宋体" panose="02010600030101010101" pitchFamily="2" charset="-122"/>
            </a:rPr>
            <a:t>SQL query based</a:t>
          </a:r>
          <a:endParaRPr lang="zh-CN" altLang="en-US" sz="1600" b="0" dirty="0">
            <a:latin typeface="宋体" panose="02010600030101010101" pitchFamily="2" charset="-122"/>
            <a:ea typeface="宋体" panose="02010600030101010101" pitchFamily="2" charset="-122"/>
          </a:endParaRPr>
        </a:p>
      </dgm:t>
    </dgm:pt>
    <dgm:pt modelId="{A79B30F1-057B-495E-BD49-9DBB9E6535F6}" type="parTrans" cxnId="{6DF49A30-37F1-4E83-A1B9-BE93B48D2695}">
      <dgm:prSet custT="1"/>
      <dgm:spPr/>
      <dgm:t>
        <a:bodyPr/>
        <a:lstStyle/>
        <a:p>
          <a:endParaRPr lang="zh-CN" altLang="en-US" sz="1600" b="0">
            <a:latin typeface="宋体" panose="02010600030101010101" pitchFamily="2" charset="-122"/>
            <a:ea typeface="宋体" panose="02010600030101010101" pitchFamily="2" charset="-122"/>
          </a:endParaRPr>
        </a:p>
      </dgm:t>
    </dgm:pt>
    <dgm:pt modelId="{B009E2EE-3718-4E3A-93AF-859241B88BDE}" type="sibTrans" cxnId="{6DF49A30-37F1-4E83-A1B9-BE93B48D2695}">
      <dgm:prSet/>
      <dgm:spPr/>
      <dgm:t>
        <a:bodyPr/>
        <a:lstStyle/>
        <a:p>
          <a:endParaRPr lang="zh-CN" altLang="en-US" sz="2000" b="0">
            <a:latin typeface="宋体" panose="02010600030101010101" pitchFamily="2" charset="-122"/>
            <a:ea typeface="宋体" panose="02010600030101010101" pitchFamily="2" charset="-122"/>
          </a:endParaRPr>
        </a:p>
      </dgm:t>
    </dgm:pt>
    <dgm:pt modelId="{5472BAEA-AACA-4AA8-B1B4-FE06C05F9360}">
      <dgm:prSet phldrT="[文本]" custT="1"/>
      <dgm:spPr/>
      <dgm:t>
        <a:bodyPr/>
        <a:lstStyle/>
        <a:p>
          <a:r>
            <a:rPr lang="en-US" altLang="zh-CN" sz="1600" b="0" dirty="0">
              <a:latin typeface="宋体" panose="02010600030101010101" pitchFamily="2" charset="-122"/>
              <a:ea typeface="宋体" panose="02010600030101010101" pitchFamily="2" charset="-122"/>
            </a:rPr>
            <a:t>Query plan based</a:t>
          </a:r>
        </a:p>
      </dgm:t>
    </dgm:pt>
    <dgm:pt modelId="{3F409C6D-FA72-4855-9360-C92CA46FEC4E}" type="parTrans" cxnId="{2A3D4E13-FBF1-42F6-BB51-98920A9F6297}">
      <dgm:prSet custT="1"/>
      <dgm:spPr/>
      <dgm:t>
        <a:bodyPr/>
        <a:lstStyle/>
        <a:p>
          <a:endParaRPr lang="zh-CN" altLang="en-US" sz="1600" b="0">
            <a:latin typeface="宋体" panose="02010600030101010101" pitchFamily="2" charset="-122"/>
            <a:ea typeface="宋体" panose="02010600030101010101" pitchFamily="2" charset="-122"/>
          </a:endParaRPr>
        </a:p>
      </dgm:t>
    </dgm:pt>
    <dgm:pt modelId="{B3486F19-E0A3-4B68-8356-8A8AE157CD16}" type="sibTrans" cxnId="{2A3D4E13-FBF1-42F6-BB51-98920A9F6297}">
      <dgm:prSet/>
      <dgm:spPr/>
      <dgm:t>
        <a:bodyPr/>
        <a:lstStyle/>
        <a:p>
          <a:endParaRPr lang="zh-CN" altLang="en-US" sz="2000" b="0">
            <a:latin typeface="宋体" panose="02010600030101010101" pitchFamily="2" charset="-122"/>
            <a:ea typeface="宋体" panose="02010600030101010101" pitchFamily="2" charset="-122"/>
          </a:endParaRPr>
        </a:p>
      </dgm:t>
    </dgm:pt>
    <dgm:pt modelId="{8A0BA8B7-440C-45D1-A951-AC8BF681A23C}">
      <dgm:prSet phldrT="[文本]" custT="1"/>
      <dgm:spPr/>
      <dgm:t>
        <a:bodyPr/>
        <a:lstStyle/>
        <a:p>
          <a:r>
            <a:rPr lang="en-US" altLang="zh-CN" sz="1600" b="0" dirty="0">
              <a:latin typeface="宋体" panose="02010600030101010101" pitchFamily="2" charset="-122"/>
              <a:ea typeface="宋体" panose="02010600030101010101" pitchFamily="2" charset="-122"/>
            </a:rPr>
            <a:t>Concurrency</a:t>
          </a:r>
          <a:endParaRPr lang="zh-CN" altLang="en-US" sz="1600" b="0" dirty="0">
            <a:latin typeface="宋体" panose="02010600030101010101" pitchFamily="2" charset="-122"/>
            <a:ea typeface="宋体" panose="02010600030101010101" pitchFamily="2" charset="-122"/>
          </a:endParaRPr>
        </a:p>
      </dgm:t>
    </dgm:pt>
    <dgm:pt modelId="{4337E13E-DD95-48FD-A33A-306D27BB9A0B}" type="parTrans" cxnId="{BF001EF9-8E64-46FF-967A-27D20DFFD068}">
      <dgm:prSet custT="1"/>
      <dgm:spPr/>
      <dgm:t>
        <a:bodyPr/>
        <a:lstStyle/>
        <a:p>
          <a:endParaRPr lang="zh-CN" altLang="en-US" sz="1600" b="0">
            <a:latin typeface="宋体" panose="02010600030101010101" pitchFamily="2" charset="-122"/>
            <a:ea typeface="宋体" panose="02010600030101010101" pitchFamily="2" charset="-122"/>
          </a:endParaRPr>
        </a:p>
      </dgm:t>
    </dgm:pt>
    <dgm:pt modelId="{8FE3F416-BD59-4FFC-8D62-E4ADBC2536E8}" type="sibTrans" cxnId="{BF001EF9-8E64-46FF-967A-27D20DFFD068}">
      <dgm:prSet/>
      <dgm:spPr/>
      <dgm:t>
        <a:bodyPr/>
        <a:lstStyle/>
        <a:p>
          <a:endParaRPr lang="zh-CN" altLang="en-US" sz="2000" b="0">
            <a:latin typeface="宋体" panose="02010600030101010101" pitchFamily="2" charset="-122"/>
            <a:ea typeface="宋体" panose="02010600030101010101" pitchFamily="2" charset="-122"/>
          </a:endParaRPr>
        </a:p>
      </dgm:t>
    </dgm:pt>
    <dgm:pt modelId="{7D0A9A44-809A-4A6F-937C-6BD5DA6F1DB5}">
      <dgm:prSet phldrT="[文本]" custT="1"/>
      <dgm:spPr/>
      <dgm:t>
        <a:bodyPr/>
        <a:lstStyle/>
        <a:p>
          <a:r>
            <a:rPr lang="en-US" altLang="zh-CN" sz="1600" b="0" dirty="0">
              <a:latin typeface="宋体" panose="02010600030101010101" pitchFamily="2" charset="-122"/>
              <a:ea typeface="宋体" panose="02010600030101010101" pitchFamily="2" charset="-122"/>
            </a:rPr>
            <a:t>Plan level</a:t>
          </a:r>
        </a:p>
      </dgm:t>
    </dgm:pt>
    <dgm:pt modelId="{D1AF685E-BDA6-4727-A67D-D6B3EDA4A61F}" type="parTrans" cxnId="{B232AE54-304F-4B56-BA33-F8E5D8B586BF}">
      <dgm:prSet custT="1"/>
      <dgm:spPr/>
      <dgm:t>
        <a:bodyPr/>
        <a:lstStyle/>
        <a:p>
          <a:endParaRPr lang="zh-CN" altLang="en-US" sz="1600" b="0">
            <a:latin typeface="宋体" panose="02010600030101010101" pitchFamily="2" charset="-122"/>
            <a:ea typeface="宋体" panose="02010600030101010101" pitchFamily="2" charset="-122"/>
          </a:endParaRPr>
        </a:p>
      </dgm:t>
    </dgm:pt>
    <dgm:pt modelId="{25212507-6EC7-4E7A-AB4B-A0BBE96868C0}" type="sibTrans" cxnId="{B232AE54-304F-4B56-BA33-F8E5D8B586BF}">
      <dgm:prSet/>
      <dgm:spPr/>
      <dgm:t>
        <a:bodyPr/>
        <a:lstStyle/>
        <a:p>
          <a:endParaRPr lang="zh-CN" altLang="en-US" sz="2000" b="0">
            <a:latin typeface="宋体" panose="02010600030101010101" pitchFamily="2" charset="-122"/>
            <a:ea typeface="宋体" panose="02010600030101010101" pitchFamily="2" charset="-122"/>
          </a:endParaRPr>
        </a:p>
      </dgm:t>
    </dgm:pt>
    <dgm:pt modelId="{239DA440-6E00-4D00-A32C-36BCD593062B}">
      <dgm:prSet phldrT="[文本]" custT="1"/>
      <dgm:spPr/>
      <dgm:t>
        <a:bodyPr/>
        <a:lstStyle/>
        <a:p>
          <a:r>
            <a:rPr lang="en-US" altLang="zh-CN" sz="1600" b="0" dirty="0">
              <a:latin typeface="宋体" panose="02010600030101010101" pitchFamily="2" charset="-122"/>
              <a:ea typeface="宋体" panose="02010600030101010101" pitchFamily="2" charset="-122"/>
            </a:rPr>
            <a:t>Operator level</a:t>
          </a:r>
        </a:p>
      </dgm:t>
    </dgm:pt>
    <dgm:pt modelId="{B415F628-092F-4566-91A2-CCB3DA442787}" type="parTrans" cxnId="{5019C23D-0F0F-4FAC-89E5-611690C2884F}">
      <dgm:prSet custT="1"/>
      <dgm:spPr/>
      <dgm:t>
        <a:bodyPr/>
        <a:lstStyle/>
        <a:p>
          <a:endParaRPr lang="zh-CN" altLang="en-US" sz="1600" b="0">
            <a:latin typeface="宋体" panose="02010600030101010101" pitchFamily="2" charset="-122"/>
            <a:ea typeface="宋体" panose="02010600030101010101" pitchFamily="2" charset="-122"/>
          </a:endParaRPr>
        </a:p>
      </dgm:t>
    </dgm:pt>
    <dgm:pt modelId="{85E67606-6CA6-4935-9E36-DE5A82AFA708}" type="sibTrans" cxnId="{5019C23D-0F0F-4FAC-89E5-611690C2884F}">
      <dgm:prSet/>
      <dgm:spPr/>
      <dgm:t>
        <a:bodyPr/>
        <a:lstStyle/>
        <a:p>
          <a:endParaRPr lang="zh-CN" altLang="en-US" sz="2000" b="0">
            <a:latin typeface="宋体" panose="02010600030101010101" pitchFamily="2" charset="-122"/>
            <a:ea typeface="宋体" panose="02010600030101010101" pitchFamily="2" charset="-122"/>
          </a:endParaRPr>
        </a:p>
      </dgm:t>
    </dgm:pt>
    <dgm:pt modelId="{F59A5402-6C5F-426F-9E52-FCCC9B8D9488}">
      <dgm:prSet phldrT="[文本]" custT="1"/>
      <dgm:spPr/>
      <dgm:t>
        <a:bodyPr/>
        <a:lstStyle/>
        <a:p>
          <a:r>
            <a:rPr lang="en-US" altLang="zh-CN" sz="1600" b="0" dirty="0">
              <a:latin typeface="宋体" panose="02010600030101010101" pitchFamily="2" charset="-122"/>
              <a:ea typeface="宋体" panose="02010600030101010101" pitchFamily="2" charset="-122"/>
            </a:rPr>
            <a:t>combined</a:t>
          </a:r>
        </a:p>
      </dgm:t>
    </dgm:pt>
    <dgm:pt modelId="{A41D7B32-2224-4AD8-9BE4-9178D88AE440}" type="parTrans" cxnId="{0C92FAB3-1289-4F32-A3E9-243DAB57ED3D}">
      <dgm:prSet custT="1"/>
      <dgm:spPr/>
      <dgm:t>
        <a:bodyPr/>
        <a:lstStyle/>
        <a:p>
          <a:endParaRPr lang="zh-CN" altLang="en-US" sz="1600" b="0">
            <a:latin typeface="宋体" panose="02010600030101010101" pitchFamily="2" charset="-122"/>
            <a:ea typeface="宋体" panose="02010600030101010101" pitchFamily="2" charset="-122"/>
          </a:endParaRPr>
        </a:p>
      </dgm:t>
    </dgm:pt>
    <dgm:pt modelId="{14735E85-E81B-4085-A8E8-927D3252982E}" type="sibTrans" cxnId="{0C92FAB3-1289-4F32-A3E9-243DAB57ED3D}">
      <dgm:prSet/>
      <dgm:spPr/>
      <dgm:t>
        <a:bodyPr/>
        <a:lstStyle/>
        <a:p>
          <a:endParaRPr lang="zh-CN" altLang="en-US" sz="2000" b="0">
            <a:latin typeface="宋体" panose="02010600030101010101" pitchFamily="2" charset="-122"/>
            <a:ea typeface="宋体" panose="02010600030101010101" pitchFamily="2" charset="-122"/>
          </a:endParaRPr>
        </a:p>
      </dgm:t>
    </dgm:pt>
    <dgm:pt modelId="{A83743C0-E467-41F1-8EA2-9F80C41C3078}">
      <dgm:prSet phldrT="[文本]" custT="1"/>
      <dgm:spPr/>
      <dgm:t>
        <a:bodyPr/>
        <a:lstStyle/>
        <a:p>
          <a:r>
            <a:rPr lang="en-US" altLang="zh-CN" sz="1600" b="0" dirty="0">
              <a:latin typeface="宋体" panose="02010600030101010101" pitchFamily="2" charset="-122"/>
              <a:ea typeface="宋体" panose="02010600030101010101" pitchFamily="2" charset="-122"/>
            </a:rPr>
            <a:t>Combined</a:t>
          </a:r>
        </a:p>
      </dgm:t>
    </dgm:pt>
    <dgm:pt modelId="{ACE15513-2CBB-4166-B594-92433F98ABC5}" type="parTrans" cxnId="{D919F615-997A-4E11-B7F4-0C0BDBD6CE92}">
      <dgm:prSet custT="1"/>
      <dgm:spPr/>
      <dgm:t>
        <a:bodyPr/>
        <a:lstStyle/>
        <a:p>
          <a:endParaRPr lang="zh-CN" altLang="en-US" sz="1600" b="0">
            <a:latin typeface="宋体" panose="02010600030101010101" pitchFamily="2" charset="-122"/>
            <a:ea typeface="宋体" panose="02010600030101010101" pitchFamily="2" charset="-122"/>
          </a:endParaRPr>
        </a:p>
      </dgm:t>
    </dgm:pt>
    <dgm:pt modelId="{432FEA8C-5F81-41C6-A1E1-873AECAD0941}" type="sibTrans" cxnId="{D919F615-997A-4E11-B7F4-0C0BDBD6CE92}">
      <dgm:prSet/>
      <dgm:spPr/>
      <dgm:t>
        <a:bodyPr/>
        <a:lstStyle/>
        <a:p>
          <a:endParaRPr lang="zh-CN" altLang="en-US" sz="2000" b="0">
            <a:latin typeface="宋体" panose="02010600030101010101" pitchFamily="2" charset="-122"/>
            <a:ea typeface="宋体" panose="02010600030101010101" pitchFamily="2" charset="-122"/>
          </a:endParaRPr>
        </a:p>
      </dgm:t>
    </dgm:pt>
    <dgm:pt modelId="{F68F2E48-93FE-44D5-8E76-9B58FE6583CB}">
      <dgm:prSet phldrT="[文本]" custT="1"/>
      <dgm:spPr/>
      <dgm:t>
        <a:bodyPr/>
        <a:lstStyle/>
        <a:p>
          <a:r>
            <a:rPr lang="en-US" altLang="zh-CN" sz="1600" b="0" dirty="0">
              <a:latin typeface="宋体" panose="02010600030101010101" pitchFamily="2" charset="-122"/>
              <a:ea typeface="宋体" panose="02010600030101010101" pitchFamily="2" charset="-122"/>
            </a:rPr>
            <a:t>Hardware-based</a:t>
          </a:r>
          <a:r>
            <a:rPr lang="zh-CN" altLang="en-US" sz="1600" b="0" dirty="0">
              <a:latin typeface="宋体" panose="02010600030101010101" pitchFamily="2" charset="-122"/>
              <a:ea typeface="宋体" panose="02010600030101010101" pitchFamily="2" charset="-122"/>
            </a:rPr>
            <a:t> </a:t>
          </a:r>
        </a:p>
      </dgm:t>
    </dgm:pt>
    <dgm:pt modelId="{45C2473E-874C-4E52-89A2-B8D47934949B}" type="parTrans" cxnId="{679D58AF-6EBB-49ED-92E7-CB3792F1C831}">
      <dgm:prSet custT="1"/>
      <dgm:spPr/>
      <dgm:t>
        <a:bodyPr/>
        <a:lstStyle/>
        <a:p>
          <a:endParaRPr lang="zh-CN" altLang="en-US" sz="1600" b="0">
            <a:latin typeface="宋体" panose="02010600030101010101" pitchFamily="2" charset="-122"/>
            <a:ea typeface="宋体" panose="02010600030101010101" pitchFamily="2" charset="-122"/>
          </a:endParaRPr>
        </a:p>
      </dgm:t>
    </dgm:pt>
    <dgm:pt modelId="{C36FBACC-E90F-4CA8-8B88-B7E52B0450FC}" type="sibTrans" cxnId="{679D58AF-6EBB-49ED-92E7-CB3792F1C831}">
      <dgm:prSet/>
      <dgm:spPr/>
      <dgm:t>
        <a:bodyPr/>
        <a:lstStyle/>
        <a:p>
          <a:endParaRPr lang="zh-CN" altLang="en-US" sz="2000" b="0">
            <a:latin typeface="宋体" panose="02010600030101010101" pitchFamily="2" charset="-122"/>
            <a:ea typeface="宋体" panose="02010600030101010101" pitchFamily="2" charset="-122"/>
          </a:endParaRPr>
        </a:p>
      </dgm:t>
    </dgm:pt>
    <dgm:pt modelId="{E2E63C5B-0DC9-4231-BCD2-3BF3AEFAD309}">
      <dgm:prSet phldrT="[文本]" custT="1"/>
      <dgm:spPr/>
      <dgm:t>
        <a:bodyPr/>
        <a:lstStyle/>
        <a:p>
          <a:r>
            <a:rPr lang="en-US" altLang="zh-CN" sz="1600" b="0" dirty="0">
              <a:latin typeface="宋体" panose="02010600030101010101" pitchFamily="2" charset="-122"/>
              <a:ea typeface="宋体" panose="02010600030101010101" pitchFamily="2" charset="-122"/>
            </a:rPr>
            <a:t>Semantic-based</a:t>
          </a:r>
          <a:endParaRPr lang="zh-CN" altLang="en-US" sz="1600" b="0" dirty="0">
            <a:latin typeface="宋体" panose="02010600030101010101" pitchFamily="2" charset="-122"/>
            <a:ea typeface="宋体" panose="02010600030101010101" pitchFamily="2" charset="-122"/>
          </a:endParaRPr>
        </a:p>
      </dgm:t>
    </dgm:pt>
    <dgm:pt modelId="{150A5D42-1CD2-40E3-B681-D13D4A984380}" type="parTrans" cxnId="{84EED1F2-76C9-4767-AD33-B71327824B3B}">
      <dgm:prSet custT="1"/>
      <dgm:spPr/>
      <dgm:t>
        <a:bodyPr/>
        <a:lstStyle/>
        <a:p>
          <a:endParaRPr lang="zh-CN" altLang="en-US" sz="1600" b="0">
            <a:latin typeface="宋体" panose="02010600030101010101" pitchFamily="2" charset="-122"/>
            <a:ea typeface="宋体" panose="02010600030101010101" pitchFamily="2" charset="-122"/>
          </a:endParaRPr>
        </a:p>
      </dgm:t>
    </dgm:pt>
    <dgm:pt modelId="{BE165029-6E17-466A-AE94-0339E5432646}" type="sibTrans" cxnId="{84EED1F2-76C9-4767-AD33-B71327824B3B}">
      <dgm:prSet/>
      <dgm:spPr/>
      <dgm:t>
        <a:bodyPr/>
        <a:lstStyle/>
        <a:p>
          <a:endParaRPr lang="zh-CN" altLang="en-US" sz="2000" b="0">
            <a:latin typeface="宋体" panose="02010600030101010101" pitchFamily="2" charset="-122"/>
            <a:ea typeface="宋体" panose="02010600030101010101" pitchFamily="2" charset="-122"/>
          </a:endParaRPr>
        </a:p>
      </dgm:t>
    </dgm:pt>
    <dgm:pt modelId="{5F4AE4B7-561B-472F-A331-C66A5B6B6E2F}">
      <dgm:prSet phldrT="[文本]" custT="1"/>
      <dgm:spPr/>
      <dgm:t>
        <a:bodyPr/>
        <a:lstStyle/>
        <a:p>
          <a:r>
            <a:rPr lang="en-US" altLang="zh-CN" sz="1600" b="0" dirty="0">
              <a:latin typeface="宋体" panose="02010600030101010101" pitchFamily="2" charset="-122"/>
              <a:ea typeface="宋体" panose="02010600030101010101" pitchFamily="2" charset="-122"/>
            </a:rPr>
            <a:t>Block I/O</a:t>
          </a:r>
          <a:endParaRPr lang="zh-CN" altLang="en-US" sz="1600" b="0" dirty="0">
            <a:latin typeface="宋体" panose="02010600030101010101" pitchFamily="2" charset="-122"/>
            <a:ea typeface="宋体" panose="02010600030101010101" pitchFamily="2" charset="-122"/>
          </a:endParaRPr>
        </a:p>
      </dgm:t>
    </dgm:pt>
    <dgm:pt modelId="{57A15EFB-4566-456A-A3C5-540F0528D4CD}" type="parTrans" cxnId="{CB84DCF6-5ED6-495C-A08C-EEE7EE516C86}">
      <dgm:prSet custT="1"/>
      <dgm:spPr/>
      <dgm:t>
        <a:bodyPr/>
        <a:lstStyle/>
        <a:p>
          <a:endParaRPr lang="zh-CN" altLang="en-US" sz="1600" b="0">
            <a:latin typeface="宋体" panose="02010600030101010101" pitchFamily="2" charset="-122"/>
            <a:ea typeface="宋体" panose="02010600030101010101" pitchFamily="2" charset="-122"/>
          </a:endParaRPr>
        </a:p>
      </dgm:t>
    </dgm:pt>
    <dgm:pt modelId="{56122B53-8BDB-4EA9-AEAE-0E7CFAD4919B}" type="sibTrans" cxnId="{CB84DCF6-5ED6-495C-A08C-EEE7EE516C86}">
      <dgm:prSet/>
      <dgm:spPr/>
      <dgm:t>
        <a:bodyPr/>
        <a:lstStyle/>
        <a:p>
          <a:endParaRPr lang="zh-CN" altLang="en-US" sz="2000" b="0">
            <a:latin typeface="宋体" panose="02010600030101010101" pitchFamily="2" charset="-122"/>
            <a:ea typeface="宋体" panose="02010600030101010101" pitchFamily="2" charset="-122"/>
          </a:endParaRPr>
        </a:p>
      </dgm:t>
    </dgm:pt>
    <dgm:pt modelId="{601CD6E0-BE6B-42E0-82F5-BF98152D61D6}">
      <dgm:prSet phldrT="[文本]" custT="1"/>
      <dgm:spPr/>
      <dgm:t>
        <a:bodyPr/>
        <a:lstStyle/>
        <a:p>
          <a:r>
            <a:rPr lang="en-US" altLang="zh-CN" sz="1600" b="0" dirty="0">
              <a:latin typeface="宋体" panose="02010600030101010101" pitchFamily="2" charset="-122"/>
              <a:ea typeface="宋体" panose="02010600030101010101" pitchFamily="2" charset="-122"/>
            </a:rPr>
            <a:t>Cache statistics</a:t>
          </a:r>
          <a:endParaRPr lang="zh-CN" altLang="en-US" sz="1600" b="0" dirty="0">
            <a:latin typeface="宋体" panose="02010600030101010101" pitchFamily="2" charset="-122"/>
            <a:ea typeface="宋体" panose="02010600030101010101" pitchFamily="2" charset="-122"/>
          </a:endParaRPr>
        </a:p>
      </dgm:t>
    </dgm:pt>
    <dgm:pt modelId="{25934CBD-A6F4-4E32-971C-FE99B4B24CCF}" type="parTrans" cxnId="{43F2BD4D-F642-403A-B894-8DBE53668061}">
      <dgm:prSet custT="1"/>
      <dgm:spPr/>
      <dgm:t>
        <a:bodyPr/>
        <a:lstStyle/>
        <a:p>
          <a:endParaRPr lang="zh-CN" altLang="en-US" sz="1600" b="0">
            <a:latin typeface="宋体" panose="02010600030101010101" pitchFamily="2" charset="-122"/>
            <a:ea typeface="宋体" panose="02010600030101010101" pitchFamily="2" charset="-122"/>
          </a:endParaRPr>
        </a:p>
      </dgm:t>
    </dgm:pt>
    <dgm:pt modelId="{4C46911B-8AC3-41DE-B07E-14E257E1AB7A}" type="sibTrans" cxnId="{43F2BD4D-F642-403A-B894-8DBE53668061}">
      <dgm:prSet/>
      <dgm:spPr/>
      <dgm:t>
        <a:bodyPr/>
        <a:lstStyle/>
        <a:p>
          <a:endParaRPr lang="zh-CN" altLang="en-US" sz="2000" b="0">
            <a:latin typeface="宋体" panose="02010600030101010101" pitchFamily="2" charset="-122"/>
            <a:ea typeface="宋体" panose="02010600030101010101" pitchFamily="2" charset="-122"/>
          </a:endParaRPr>
        </a:p>
      </dgm:t>
    </dgm:pt>
    <dgm:pt modelId="{AD590A18-7256-7C4B-9AAB-6406E9095322}">
      <dgm:prSet phldrT="[文本]" custT="1"/>
      <dgm:spPr/>
      <dgm:t>
        <a:bodyPr/>
        <a:lstStyle/>
        <a:p>
          <a:r>
            <a:rPr lang="en-US" altLang="zh-CN" sz="1600" b="0" dirty="0">
              <a:latin typeface="宋体" panose="02010600030101010101" pitchFamily="2" charset="-122"/>
              <a:ea typeface="宋体" panose="02010600030101010101" pitchFamily="2" charset="-122"/>
            </a:rPr>
            <a:t>Model alternative</a:t>
          </a:r>
        </a:p>
      </dgm:t>
    </dgm:pt>
    <dgm:pt modelId="{B5AD7227-4769-5C44-A895-298487428783}" type="sibTrans" cxnId="{BC740311-E2D8-D346-8125-37FE09829B42}">
      <dgm:prSet/>
      <dgm:spPr/>
      <dgm:t>
        <a:bodyPr/>
        <a:lstStyle/>
        <a:p>
          <a:endParaRPr lang="zh-CN" altLang="en-US" sz="2000"/>
        </a:p>
      </dgm:t>
    </dgm:pt>
    <dgm:pt modelId="{5F7CB18C-2FF4-9E43-9970-16FF4BBE99B3}" type="parTrans" cxnId="{BC740311-E2D8-D346-8125-37FE09829B42}">
      <dgm:prSet/>
      <dgm:spPr/>
      <dgm:t>
        <a:bodyPr/>
        <a:lstStyle/>
        <a:p>
          <a:endParaRPr lang="zh-CN" altLang="en-US" sz="2000"/>
        </a:p>
      </dgm:t>
    </dgm:pt>
    <dgm:pt modelId="{2C45CC1D-4477-9A4C-9AB8-60A57E44D54A}">
      <dgm:prSet phldrT="[文本]" custT="1"/>
      <dgm:spPr/>
      <dgm:t>
        <a:bodyPr/>
        <a:lstStyle/>
        <a:p>
          <a:r>
            <a:rPr lang="en-US" altLang="zh-CN" sz="1600" b="0">
              <a:latin typeface="宋体" panose="02010600030101010101" pitchFamily="2" charset="-122"/>
              <a:ea typeface="宋体" panose="02010600030101010101" pitchFamily="2" charset="-122"/>
            </a:rPr>
            <a:t>Quality improving</a:t>
          </a:r>
          <a:endParaRPr lang="en-US" altLang="zh-CN" sz="1600" b="0" dirty="0">
            <a:latin typeface="宋体" panose="02010600030101010101" pitchFamily="2" charset="-122"/>
            <a:ea typeface="宋体" panose="02010600030101010101" pitchFamily="2" charset="-122"/>
          </a:endParaRPr>
        </a:p>
      </dgm:t>
    </dgm:pt>
    <dgm:pt modelId="{D24647E8-B3A0-4949-9B54-EC03D37C25D7}" type="parTrans" cxnId="{3FDC7CD1-CFAA-664F-AB94-3B5D80DAD96F}">
      <dgm:prSet/>
      <dgm:spPr/>
      <dgm:t>
        <a:bodyPr/>
        <a:lstStyle/>
        <a:p>
          <a:endParaRPr lang="zh-CN" altLang="en-US" sz="2000"/>
        </a:p>
      </dgm:t>
    </dgm:pt>
    <dgm:pt modelId="{8C9E73B5-FDA3-8F42-BE0A-9CB4113E48A6}" type="sibTrans" cxnId="{3FDC7CD1-CFAA-664F-AB94-3B5D80DAD96F}">
      <dgm:prSet/>
      <dgm:spPr/>
      <dgm:t>
        <a:bodyPr/>
        <a:lstStyle/>
        <a:p>
          <a:endParaRPr lang="zh-CN" altLang="en-US" sz="2000"/>
        </a:p>
      </dgm:t>
    </dgm:pt>
    <dgm:pt modelId="{78731B29-3F12-4E03-B000-6EA68A333C11}" type="pres">
      <dgm:prSet presAssocID="{A092C618-0F73-4D72-95ED-B66C59270C60}" presName="diagram" presStyleCnt="0">
        <dgm:presLayoutVars>
          <dgm:chPref val="1"/>
          <dgm:dir/>
          <dgm:animOne val="branch"/>
          <dgm:animLvl val="lvl"/>
          <dgm:resizeHandles val="exact"/>
        </dgm:presLayoutVars>
      </dgm:prSet>
      <dgm:spPr/>
    </dgm:pt>
    <dgm:pt modelId="{428FB070-B788-BC47-B600-0A376FEECF19}" type="pres">
      <dgm:prSet presAssocID="{2C45CC1D-4477-9A4C-9AB8-60A57E44D54A}" presName="root1" presStyleCnt="0"/>
      <dgm:spPr/>
    </dgm:pt>
    <dgm:pt modelId="{21939CB3-097B-C14B-8952-7145B26E86AF}" type="pres">
      <dgm:prSet presAssocID="{2C45CC1D-4477-9A4C-9AB8-60A57E44D54A}" presName="LevelOneTextNode" presStyleLbl="node0" presStyleIdx="0" presStyleCnt="2" custScaleX="198797">
        <dgm:presLayoutVars>
          <dgm:chPref val="3"/>
        </dgm:presLayoutVars>
      </dgm:prSet>
      <dgm:spPr/>
    </dgm:pt>
    <dgm:pt modelId="{E0D99408-B7EE-974C-85D7-7D601F35D111}" type="pres">
      <dgm:prSet presAssocID="{2C45CC1D-4477-9A4C-9AB8-60A57E44D54A}" presName="level2hierChild" presStyleCnt="0"/>
      <dgm:spPr/>
    </dgm:pt>
    <dgm:pt modelId="{196B04AE-39B6-724B-B6F4-C2DCDC79BD1C}" type="pres">
      <dgm:prSet presAssocID="{AD590A18-7256-7C4B-9AAB-6406E9095322}" presName="root1" presStyleCnt="0"/>
      <dgm:spPr/>
    </dgm:pt>
    <dgm:pt modelId="{3E08DBBC-4AFB-2C41-89C6-D3113862869D}" type="pres">
      <dgm:prSet presAssocID="{AD590A18-7256-7C4B-9AAB-6406E9095322}" presName="LevelOneTextNode" presStyleLbl="node0" presStyleIdx="1" presStyleCnt="2" custScaleX="198797">
        <dgm:presLayoutVars>
          <dgm:chPref val="3"/>
        </dgm:presLayoutVars>
      </dgm:prSet>
      <dgm:spPr/>
    </dgm:pt>
    <dgm:pt modelId="{83418354-7E50-EE40-A8E6-086735CA4833}" type="pres">
      <dgm:prSet presAssocID="{AD590A18-7256-7C4B-9AAB-6406E9095322}" presName="level2hierChild" presStyleCnt="0"/>
      <dgm:spPr/>
    </dgm:pt>
    <dgm:pt modelId="{4EB6EC37-54B6-44DD-9928-065BE289F804}" type="pres">
      <dgm:prSet presAssocID="{E5349A98-683D-4111-B793-B3C81EE5EE6A}" presName="conn2-1" presStyleLbl="parChTrans1D2" presStyleIdx="0" presStyleCnt="2" custScaleX="2000000"/>
      <dgm:spPr/>
    </dgm:pt>
    <dgm:pt modelId="{0C23492F-3A3C-491A-8D00-92A588F8245D}" type="pres">
      <dgm:prSet presAssocID="{E5349A98-683D-4111-B793-B3C81EE5EE6A}" presName="connTx" presStyleLbl="parChTrans1D2" presStyleIdx="0" presStyleCnt="2"/>
      <dgm:spPr/>
    </dgm:pt>
    <dgm:pt modelId="{9041F80B-DE65-49E2-AD95-7788F62A1A44}" type="pres">
      <dgm:prSet presAssocID="{CDEB7DD3-9514-43A1-BC27-F7F16A69D88E}" presName="root2" presStyleCnt="0"/>
      <dgm:spPr/>
    </dgm:pt>
    <dgm:pt modelId="{27224243-21F7-4CF3-9C28-A02585F14977}" type="pres">
      <dgm:prSet presAssocID="{CDEB7DD3-9514-43A1-BC27-F7F16A69D88E}" presName="LevelTwoTextNode" presStyleLbl="node2" presStyleIdx="0" presStyleCnt="2" custScaleX="134964">
        <dgm:presLayoutVars>
          <dgm:chPref val="3"/>
        </dgm:presLayoutVars>
      </dgm:prSet>
      <dgm:spPr/>
    </dgm:pt>
    <dgm:pt modelId="{9AE1A0CF-93BF-41F5-AADB-1CE5023719BA}" type="pres">
      <dgm:prSet presAssocID="{CDEB7DD3-9514-43A1-BC27-F7F16A69D88E}" presName="level3hierChild" presStyleCnt="0"/>
      <dgm:spPr/>
    </dgm:pt>
    <dgm:pt modelId="{040D32EA-C5A3-4884-81CB-101CC86FBC40}" type="pres">
      <dgm:prSet presAssocID="{45C2473E-874C-4E52-89A2-B8D47934949B}" presName="conn2-1" presStyleLbl="parChTrans1D3" presStyleIdx="0" presStyleCnt="3" custScaleX="2000000"/>
      <dgm:spPr/>
    </dgm:pt>
    <dgm:pt modelId="{8F281521-53C4-4F20-96B0-9398F9BDEAF0}" type="pres">
      <dgm:prSet presAssocID="{45C2473E-874C-4E52-89A2-B8D47934949B}" presName="connTx" presStyleLbl="parChTrans1D3" presStyleIdx="0" presStyleCnt="3"/>
      <dgm:spPr/>
    </dgm:pt>
    <dgm:pt modelId="{2BFE1E04-E793-44C1-88E5-9B4538D7572F}" type="pres">
      <dgm:prSet presAssocID="{F68F2E48-93FE-44D5-8E76-9B58FE6583CB}" presName="root2" presStyleCnt="0"/>
      <dgm:spPr/>
    </dgm:pt>
    <dgm:pt modelId="{91446046-2CF0-4AC7-8A25-C005F9A614AC}" type="pres">
      <dgm:prSet presAssocID="{F68F2E48-93FE-44D5-8E76-9B58FE6583CB}" presName="LevelTwoTextNode" presStyleLbl="node3" presStyleIdx="0" presStyleCnt="3" custScaleX="180444">
        <dgm:presLayoutVars>
          <dgm:chPref val="3"/>
        </dgm:presLayoutVars>
      </dgm:prSet>
      <dgm:spPr/>
    </dgm:pt>
    <dgm:pt modelId="{E955F91B-9512-4B14-87E2-5434B76CFD9F}" type="pres">
      <dgm:prSet presAssocID="{F68F2E48-93FE-44D5-8E76-9B58FE6583CB}" presName="level3hierChild" presStyleCnt="0"/>
      <dgm:spPr/>
    </dgm:pt>
    <dgm:pt modelId="{CB15B705-AFB2-401F-9D7C-D0ABB623D5A2}" type="pres">
      <dgm:prSet presAssocID="{57A15EFB-4566-456A-A3C5-540F0528D4CD}" presName="conn2-1" presStyleLbl="parChTrans1D4" presStyleIdx="0" presStyleCnt="7"/>
      <dgm:spPr/>
    </dgm:pt>
    <dgm:pt modelId="{33CE2660-BC7B-4553-8056-CD5B0EBA5054}" type="pres">
      <dgm:prSet presAssocID="{57A15EFB-4566-456A-A3C5-540F0528D4CD}" presName="connTx" presStyleLbl="parChTrans1D4" presStyleIdx="0" presStyleCnt="7"/>
      <dgm:spPr/>
    </dgm:pt>
    <dgm:pt modelId="{68DB17A7-3A96-480C-B82D-C6F6E638017A}" type="pres">
      <dgm:prSet presAssocID="{5F4AE4B7-561B-472F-A331-C66A5B6B6E2F}" presName="root2" presStyleCnt="0"/>
      <dgm:spPr/>
    </dgm:pt>
    <dgm:pt modelId="{833874D8-1D8A-475D-AA2C-E187D0D0030A}" type="pres">
      <dgm:prSet presAssocID="{5F4AE4B7-561B-472F-A331-C66A5B6B6E2F}" presName="LevelTwoTextNode" presStyleLbl="node4" presStyleIdx="0" presStyleCnt="7">
        <dgm:presLayoutVars>
          <dgm:chPref val="3"/>
        </dgm:presLayoutVars>
      </dgm:prSet>
      <dgm:spPr/>
    </dgm:pt>
    <dgm:pt modelId="{BD5E9955-0A0B-49B8-A7D9-854726FFBB94}" type="pres">
      <dgm:prSet presAssocID="{5F4AE4B7-561B-472F-A331-C66A5B6B6E2F}" presName="level3hierChild" presStyleCnt="0"/>
      <dgm:spPr/>
    </dgm:pt>
    <dgm:pt modelId="{A73CA636-EA1F-4DA2-A4BE-4EA55F2284F1}" type="pres">
      <dgm:prSet presAssocID="{25934CBD-A6F4-4E32-971C-FE99B4B24CCF}" presName="conn2-1" presStyleLbl="parChTrans1D4" presStyleIdx="1" presStyleCnt="7"/>
      <dgm:spPr/>
    </dgm:pt>
    <dgm:pt modelId="{5457C8E5-4223-4E73-9C10-CAE2DAC553FA}" type="pres">
      <dgm:prSet presAssocID="{25934CBD-A6F4-4E32-971C-FE99B4B24CCF}" presName="connTx" presStyleLbl="parChTrans1D4" presStyleIdx="1" presStyleCnt="7"/>
      <dgm:spPr/>
    </dgm:pt>
    <dgm:pt modelId="{08040076-D4B1-45F2-818C-E303A1CF59CE}" type="pres">
      <dgm:prSet presAssocID="{601CD6E0-BE6B-42E0-82F5-BF98152D61D6}" presName="root2" presStyleCnt="0"/>
      <dgm:spPr/>
    </dgm:pt>
    <dgm:pt modelId="{B09F7B71-1B43-4268-B884-A93AB0EF75B1}" type="pres">
      <dgm:prSet presAssocID="{601CD6E0-BE6B-42E0-82F5-BF98152D61D6}" presName="LevelTwoTextNode" presStyleLbl="node4" presStyleIdx="1" presStyleCnt="7" custScaleX="177728">
        <dgm:presLayoutVars>
          <dgm:chPref val="3"/>
        </dgm:presLayoutVars>
      </dgm:prSet>
      <dgm:spPr/>
    </dgm:pt>
    <dgm:pt modelId="{7A769C1B-4340-4E02-8FF1-2A4A089CBA59}" type="pres">
      <dgm:prSet presAssocID="{601CD6E0-BE6B-42E0-82F5-BF98152D61D6}" presName="level3hierChild" presStyleCnt="0"/>
      <dgm:spPr/>
    </dgm:pt>
    <dgm:pt modelId="{4977425F-3BF6-4E0D-901C-DFB974C13F17}" type="pres">
      <dgm:prSet presAssocID="{150A5D42-1CD2-40E3-B681-D13D4A984380}" presName="conn2-1" presStyleLbl="parChTrans1D3" presStyleIdx="1" presStyleCnt="3" custScaleX="2000000"/>
      <dgm:spPr/>
    </dgm:pt>
    <dgm:pt modelId="{CDDF4B72-1A32-4DDF-91AE-18E47EEB3446}" type="pres">
      <dgm:prSet presAssocID="{150A5D42-1CD2-40E3-B681-D13D4A984380}" presName="connTx" presStyleLbl="parChTrans1D3" presStyleIdx="1" presStyleCnt="3"/>
      <dgm:spPr/>
    </dgm:pt>
    <dgm:pt modelId="{D2FA7FA8-E999-45E4-A951-AB8224B81501}" type="pres">
      <dgm:prSet presAssocID="{E2E63C5B-0DC9-4231-BCD2-3BF3AEFAD309}" presName="root2" presStyleCnt="0"/>
      <dgm:spPr/>
    </dgm:pt>
    <dgm:pt modelId="{FFF3060C-8989-4AF5-90DB-6CA8435E361F}" type="pres">
      <dgm:prSet presAssocID="{E2E63C5B-0DC9-4231-BCD2-3BF3AEFAD309}" presName="LevelTwoTextNode" presStyleLbl="node3" presStyleIdx="1" presStyleCnt="3" custScaleX="180444">
        <dgm:presLayoutVars>
          <dgm:chPref val="3"/>
        </dgm:presLayoutVars>
      </dgm:prSet>
      <dgm:spPr/>
    </dgm:pt>
    <dgm:pt modelId="{F04D3BE2-096F-427C-A526-546F2F20EE13}" type="pres">
      <dgm:prSet presAssocID="{E2E63C5B-0DC9-4231-BCD2-3BF3AEFAD309}" presName="level3hierChild" presStyleCnt="0"/>
      <dgm:spPr/>
    </dgm:pt>
    <dgm:pt modelId="{45366FDB-C75A-4D0E-90C5-269CC03CFBEF}" type="pres">
      <dgm:prSet presAssocID="{A79B30F1-057B-495E-BD49-9DBB9E6535F6}" presName="conn2-1" presStyleLbl="parChTrans1D4" presStyleIdx="2" presStyleCnt="7" custScaleX="2000000"/>
      <dgm:spPr/>
    </dgm:pt>
    <dgm:pt modelId="{65388A93-F7EF-4525-9A75-1A00E4C7B185}" type="pres">
      <dgm:prSet presAssocID="{A79B30F1-057B-495E-BD49-9DBB9E6535F6}" presName="connTx" presStyleLbl="parChTrans1D4" presStyleIdx="2" presStyleCnt="7"/>
      <dgm:spPr/>
    </dgm:pt>
    <dgm:pt modelId="{DEE41AD4-9795-4033-81AA-77F2891FCE21}" type="pres">
      <dgm:prSet presAssocID="{19EBABB8-4DC7-44E7-8915-0C4E3329B060}" presName="root2" presStyleCnt="0"/>
      <dgm:spPr/>
    </dgm:pt>
    <dgm:pt modelId="{8E7C5F12-E263-497F-95F5-06592518CA37}" type="pres">
      <dgm:prSet presAssocID="{19EBABB8-4DC7-44E7-8915-0C4E3329B060}" presName="LevelTwoTextNode" presStyleLbl="node4" presStyleIdx="2" presStyleCnt="7" custScaleX="180444">
        <dgm:presLayoutVars>
          <dgm:chPref val="3"/>
        </dgm:presLayoutVars>
      </dgm:prSet>
      <dgm:spPr/>
    </dgm:pt>
    <dgm:pt modelId="{0168344C-0745-4D72-9FFB-D81DDBF27377}" type="pres">
      <dgm:prSet presAssocID="{19EBABB8-4DC7-44E7-8915-0C4E3329B060}" presName="level3hierChild" presStyleCnt="0"/>
      <dgm:spPr/>
    </dgm:pt>
    <dgm:pt modelId="{EFC558A5-58C2-46AC-AC96-3A46F763CF31}" type="pres">
      <dgm:prSet presAssocID="{3F409C6D-FA72-4855-9360-C92CA46FEC4E}" presName="conn2-1" presStyleLbl="parChTrans1D4" presStyleIdx="3" presStyleCnt="7" custScaleX="2000000"/>
      <dgm:spPr/>
    </dgm:pt>
    <dgm:pt modelId="{9CF10473-A9F7-4AE8-B344-9B366A142508}" type="pres">
      <dgm:prSet presAssocID="{3F409C6D-FA72-4855-9360-C92CA46FEC4E}" presName="connTx" presStyleLbl="parChTrans1D4" presStyleIdx="3" presStyleCnt="7"/>
      <dgm:spPr/>
    </dgm:pt>
    <dgm:pt modelId="{5F9C2318-D10E-4EAE-84E0-B6871D9B13EA}" type="pres">
      <dgm:prSet presAssocID="{5472BAEA-AACA-4AA8-B1B4-FE06C05F9360}" presName="root2" presStyleCnt="0"/>
      <dgm:spPr/>
    </dgm:pt>
    <dgm:pt modelId="{A997321C-BFC9-47CC-80F9-D62D8A39E698}" type="pres">
      <dgm:prSet presAssocID="{5472BAEA-AACA-4AA8-B1B4-FE06C05F9360}" presName="LevelTwoTextNode" presStyleLbl="node4" presStyleIdx="3" presStyleCnt="7" custScaleX="180444">
        <dgm:presLayoutVars>
          <dgm:chPref val="3"/>
        </dgm:presLayoutVars>
      </dgm:prSet>
      <dgm:spPr/>
    </dgm:pt>
    <dgm:pt modelId="{AC2FF634-A9E9-4CA3-A017-F875FB2C17F7}" type="pres">
      <dgm:prSet presAssocID="{5472BAEA-AACA-4AA8-B1B4-FE06C05F9360}" presName="level3hierChild" presStyleCnt="0"/>
      <dgm:spPr/>
    </dgm:pt>
    <dgm:pt modelId="{6EE88CB6-F07C-4614-BE42-B9FCA0A70382}" type="pres">
      <dgm:prSet presAssocID="{D1AF685E-BDA6-4727-A67D-D6B3EDA4A61F}" presName="conn2-1" presStyleLbl="parChTrans1D4" presStyleIdx="4" presStyleCnt="7" custScaleX="2000000"/>
      <dgm:spPr/>
    </dgm:pt>
    <dgm:pt modelId="{208CE5D1-8011-44F0-9EBF-604178CAEEB4}" type="pres">
      <dgm:prSet presAssocID="{D1AF685E-BDA6-4727-A67D-D6B3EDA4A61F}" presName="connTx" presStyleLbl="parChTrans1D4" presStyleIdx="4" presStyleCnt="7"/>
      <dgm:spPr/>
    </dgm:pt>
    <dgm:pt modelId="{77465B31-96BE-4BAA-A2BE-B96C5D1F9E3E}" type="pres">
      <dgm:prSet presAssocID="{7D0A9A44-809A-4A6F-937C-6BD5DA6F1DB5}" presName="root2" presStyleCnt="0"/>
      <dgm:spPr/>
    </dgm:pt>
    <dgm:pt modelId="{A72FA42E-4A74-453A-8A82-55B9FD67FF1E}" type="pres">
      <dgm:prSet presAssocID="{7D0A9A44-809A-4A6F-937C-6BD5DA6F1DB5}" presName="LevelTwoTextNode" presStyleLbl="node4" presStyleIdx="4" presStyleCnt="7" custScaleX="180444">
        <dgm:presLayoutVars>
          <dgm:chPref val="3"/>
        </dgm:presLayoutVars>
      </dgm:prSet>
      <dgm:spPr/>
    </dgm:pt>
    <dgm:pt modelId="{E090FA37-47FD-4376-9A8E-4563BD94C4FD}" type="pres">
      <dgm:prSet presAssocID="{7D0A9A44-809A-4A6F-937C-6BD5DA6F1DB5}" presName="level3hierChild" presStyleCnt="0"/>
      <dgm:spPr/>
    </dgm:pt>
    <dgm:pt modelId="{63D367CA-4363-4074-8210-7C1840115705}" type="pres">
      <dgm:prSet presAssocID="{B415F628-092F-4566-91A2-CCB3DA442787}" presName="conn2-1" presStyleLbl="parChTrans1D4" presStyleIdx="5" presStyleCnt="7" custScaleX="2000000"/>
      <dgm:spPr/>
    </dgm:pt>
    <dgm:pt modelId="{BE6AB117-443E-4D71-84D1-839B2E88B0BF}" type="pres">
      <dgm:prSet presAssocID="{B415F628-092F-4566-91A2-CCB3DA442787}" presName="connTx" presStyleLbl="parChTrans1D4" presStyleIdx="5" presStyleCnt="7"/>
      <dgm:spPr/>
    </dgm:pt>
    <dgm:pt modelId="{149449E8-1D87-4880-A681-D4FA1B13B548}" type="pres">
      <dgm:prSet presAssocID="{239DA440-6E00-4D00-A32C-36BCD593062B}" presName="root2" presStyleCnt="0"/>
      <dgm:spPr/>
    </dgm:pt>
    <dgm:pt modelId="{4B15433F-FBF3-42FE-B65D-09D4637B87AE}" type="pres">
      <dgm:prSet presAssocID="{239DA440-6E00-4D00-A32C-36BCD593062B}" presName="LevelTwoTextNode" presStyleLbl="node4" presStyleIdx="5" presStyleCnt="7" custScaleX="180444">
        <dgm:presLayoutVars>
          <dgm:chPref val="3"/>
        </dgm:presLayoutVars>
      </dgm:prSet>
      <dgm:spPr/>
    </dgm:pt>
    <dgm:pt modelId="{40C3A3F5-B51C-434B-B9BD-D45C1FDB3CDC}" type="pres">
      <dgm:prSet presAssocID="{239DA440-6E00-4D00-A32C-36BCD593062B}" presName="level3hierChild" presStyleCnt="0"/>
      <dgm:spPr/>
    </dgm:pt>
    <dgm:pt modelId="{3CA5F991-7E0D-4922-90C6-5B63EDD0CCC0}" type="pres">
      <dgm:prSet presAssocID="{A41D7B32-2224-4AD8-9BE4-9178D88AE440}" presName="conn2-1" presStyleLbl="parChTrans1D4" presStyleIdx="6" presStyleCnt="7" custScaleX="2000000"/>
      <dgm:spPr/>
    </dgm:pt>
    <dgm:pt modelId="{B8BD38EB-FFD9-46F4-8D27-C7E85388A9BF}" type="pres">
      <dgm:prSet presAssocID="{A41D7B32-2224-4AD8-9BE4-9178D88AE440}" presName="connTx" presStyleLbl="parChTrans1D4" presStyleIdx="6" presStyleCnt="7"/>
      <dgm:spPr/>
    </dgm:pt>
    <dgm:pt modelId="{1A8B9888-10FF-4CC9-8166-42316367B959}" type="pres">
      <dgm:prSet presAssocID="{F59A5402-6C5F-426F-9E52-FCCC9B8D9488}" presName="root2" presStyleCnt="0"/>
      <dgm:spPr/>
    </dgm:pt>
    <dgm:pt modelId="{11A9558F-5B36-4C1D-B3F5-B06DFBF35CD0}" type="pres">
      <dgm:prSet presAssocID="{F59A5402-6C5F-426F-9E52-FCCC9B8D9488}" presName="LevelTwoTextNode" presStyleLbl="node4" presStyleIdx="6" presStyleCnt="7" custScaleX="180444">
        <dgm:presLayoutVars>
          <dgm:chPref val="3"/>
        </dgm:presLayoutVars>
      </dgm:prSet>
      <dgm:spPr/>
    </dgm:pt>
    <dgm:pt modelId="{D8FDFD0C-A3D1-417F-9019-D572923F81E7}" type="pres">
      <dgm:prSet presAssocID="{F59A5402-6C5F-426F-9E52-FCCC9B8D9488}" presName="level3hierChild" presStyleCnt="0"/>
      <dgm:spPr/>
    </dgm:pt>
    <dgm:pt modelId="{112C7D67-1FBD-41B9-AD85-5E2E21C81958}" type="pres">
      <dgm:prSet presAssocID="{ACE15513-2CBB-4166-B594-92433F98ABC5}" presName="conn2-1" presStyleLbl="parChTrans1D3" presStyleIdx="2" presStyleCnt="3" custScaleX="2000000"/>
      <dgm:spPr/>
    </dgm:pt>
    <dgm:pt modelId="{17E331E3-B96E-4C27-A002-EFCF48A85817}" type="pres">
      <dgm:prSet presAssocID="{ACE15513-2CBB-4166-B594-92433F98ABC5}" presName="connTx" presStyleLbl="parChTrans1D3" presStyleIdx="2" presStyleCnt="3"/>
      <dgm:spPr/>
    </dgm:pt>
    <dgm:pt modelId="{BDD1EC05-78C3-4878-B698-5C8EFB53BA62}" type="pres">
      <dgm:prSet presAssocID="{A83743C0-E467-41F1-8EA2-9F80C41C3078}" presName="root2" presStyleCnt="0"/>
      <dgm:spPr/>
    </dgm:pt>
    <dgm:pt modelId="{52EE16E8-0A80-4E57-9E0D-79418E36E24D}" type="pres">
      <dgm:prSet presAssocID="{A83743C0-E467-41F1-8EA2-9F80C41C3078}" presName="LevelTwoTextNode" presStyleLbl="node3" presStyleIdx="2" presStyleCnt="3" custScaleX="180444">
        <dgm:presLayoutVars>
          <dgm:chPref val="3"/>
        </dgm:presLayoutVars>
      </dgm:prSet>
      <dgm:spPr/>
    </dgm:pt>
    <dgm:pt modelId="{0ADB7969-C2EA-4AA5-A4DC-476841C8CE93}" type="pres">
      <dgm:prSet presAssocID="{A83743C0-E467-41F1-8EA2-9F80C41C3078}" presName="level3hierChild" presStyleCnt="0"/>
      <dgm:spPr/>
    </dgm:pt>
    <dgm:pt modelId="{A1039BD5-A701-40F2-86A2-F2711AA4DDEE}" type="pres">
      <dgm:prSet presAssocID="{4337E13E-DD95-48FD-A33A-306D27BB9A0B}" presName="conn2-1" presStyleLbl="parChTrans1D2" presStyleIdx="1" presStyleCnt="2" custScaleX="2000000"/>
      <dgm:spPr/>
    </dgm:pt>
    <dgm:pt modelId="{9C56BB4E-3F29-417E-A762-4F0E4F38CA45}" type="pres">
      <dgm:prSet presAssocID="{4337E13E-DD95-48FD-A33A-306D27BB9A0B}" presName="connTx" presStyleLbl="parChTrans1D2" presStyleIdx="1" presStyleCnt="2"/>
      <dgm:spPr/>
    </dgm:pt>
    <dgm:pt modelId="{7117FA9B-8084-41C6-B129-53C57E559411}" type="pres">
      <dgm:prSet presAssocID="{8A0BA8B7-440C-45D1-A951-AC8BF681A23C}" presName="root2" presStyleCnt="0"/>
      <dgm:spPr/>
    </dgm:pt>
    <dgm:pt modelId="{A250630B-8E25-486A-B1E0-957ACB2EE4D9}" type="pres">
      <dgm:prSet presAssocID="{8A0BA8B7-440C-45D1-A951-AC8BF681A23C}" presName="LevelTwoTextNode" presStyleLbl="node2" presStyleIdx="1" presStyleCnt="2" custScaleX="134964">
        <dgm:presLayoutVars>
          <dgm:chPref val="3"/>
        </dgm:presLayoutVars>
      </dgm:prSet>
      <dgm:spPr/>
    </dgm:pt>
    <dgm:pt modelId="{DC7AB339-015F-4E15-837C-F8B55A6831A1}" type="pres">
      <dgm:prSet presAssocID="{8A0BA8B7-440C-45D1-A951-AC8BF681A23C}" presName="level3hierChild" presStyleCnt="0"/>
      <dgm:spPr/>
    </dgm:pt>
  </dgm:ptLst>
  <dgm:cxnLst>
    <dgm:cxn modelId="{7B5C8307-67A3-7846-AE17-4AFC93D2CC9A}" type="presOf" srcId="{A79B30F1-057B-495E-BD49-9DBB9E6535F6}" destId="{65388A93-F7EF-4525-9A75-1A00E4C7B185}" srcOrd="1" destOrd="0" presId="urn:microsoft.com/office/officeart/2005/8/layout/hierarchy2"/>
    <dgm:cxn modelId="{819FC90E-6D05-3545-A4BF-5C80D760D550}" type="presOf" srcId="{7D0A9A44-809A-4A6F-937C-6BD5DA6F1DB5}" destId="{A72FA42E-4A74-453A-8A82-55B9FD67FF1E}" srcOrd="0" destOrd="0" presId="urn:microsoft.com/office/officeart/2005/8/layout/hierarchy2"/>
    <dgm:cxn modelId="{BC740311-E2D8-D346-8125-37FE09829B42}" srcId="{A092C618-0F73-4D72-95ED-B66C59270C60}" destId="{AD590A18-7256-7C4B-9AAB-6406E9095322}" srcOrd="1" destOrd="0" parTransId="{5F7CB18C-2FF4-9E43-9970-16FF4BBE99B3}" sibTransId="{B5AD7227-4769-5C44-A895-298487428783}"/>
    <dgm:cxn modelId="{2A3D4E13-FBF1-42F6-BB51-98920A9F6297}" srcId="{E2E63C5B-0DC9-4231-BCD2-3BF3AEFAD309}" destId="{5472BAEA-AACA-4AA8-B1B4-FE06C05F9360}" srcOrd="1" destOrd="0" parTransId="{3F409C6D-FA72-4855-9360-C92CA46FEC4E}" sibTransId="{B3486F19-E0A3-4B68-8356-8A8AE157CD16}"/>
    <dgm:cxn modelId="{D919F615-997A-4E11-B7F4-0C0BDBD6CE92}" srcId="{CDEB7DD3-9514-43A1-BC27-F7F16A69D88E}" destId="{A83743C0-E467-41F1-8EA2-9F80C41C3078}" srcOrd="2" destOrd="0" parTransId="{ACE15513-2CBB-4166-B594-92433F98ABC5}" sibTransId="{432FEA8C-5F81-41C6-A1E1-873AECAD0941}"/>
    <dgm:cxn modelId="{C0E2FC19-D0E8-304C-9E03-E2D67D431DB5}" type="presOf" srcId="{D1AF685E-BDA6-4727-A67D-D6B3EDA4A61F}" destId="{6EE88CB6-F07C-4614-BE42-B9FCA0A70382}" srcOrd="0" destOrd="0" presId="urn:microsoft.com/office/officeart/2005/8/layout/hierarchy2"/>
    <dgm:cxn modelId="{909C6221-7F5A-4F1D-9D3C-94B6D73FC33A}" type="presOf" srcId="{A092C618-0F73-4D72-95ED-B66C59270C60}" destId="{78731B29-3F12-4E03-B000-6EA68A333C11}" srcOrd="0" destOrd="0" presId="urn:microsoft.com/office/officeart/2005/8/layout/hierarchy2"/>
    <dgm:cxn modelId="{6DF49A30-37F1-4E83-A1B9-BE93B48D2695}" srcId="{E2E63C5B-0DC9-4231-BCD2-3BF3AEFAD309}" destId="{19EBABB8-4DC7-44E7-8915-0C4E3329B060}" srcOrd="0" destOrd="0" parTransId="{A79B30F1-057B-495E-BD49-9DBB9E6535F6}" sibTransId="{B009E2EE-3718-4E3A-93AF-859241B88BDE}"/>
    <dgm:cxn modelId="{E6008F37-97DF-9348-83D5-15321C856F17}" type="presOf" srcId="{25934CBD-A6F4-4E32-971C-FE99B4B24CCF}" destId="{A73CA636-EA1F-4DA2-A4BE-4EA55F2284F1}" srcOrd="0" destOrd="0" presId="urn:microsoft.com/office/officeart/2005/8/layout/hierarchy2"/>
    <dgm:cxn modelId="{7B348E38-BA4C-6D4E-B53B-86DFC606C7EE}" type="presOf" srcId="{45C2473E-874C-4E52-89A2-B8D47934949B}" destId="{8F281521-53C4-4F20-96B0-9398F9BDEAF0}" srcOrd="1" destOrd="0" presId="urn:microsoft.com/office/officeart/2005/8/layout/hierarchy2"/>
    <dgm:cxn modelId="{5019C23D-0F0F-4FAC-89E5-611690C2884F}" srcId="{5472BAEA-AACA-4AA8-B1B4-FE06C05F9360}" destId="{239DA440-6E00-4D00-A32C-36BCD593062B}" srcOrd="1" destOrd="0" parTransId="{B415F628-092F-4566-91A2-CCB3DA442787}" sibTransId="{85E67606-6CA6-4935-9E36-DE5A82AFA708}"/>
    <dgm:cxn modelId="{F2460643-3803-1849-8E9F-D2D0B3534153}" type="presOf" srcId="{A41D7B32-2224-4AD8-9BE4-9178D88AE440}" destId="{B8BD38EB-FFD9-46F4-8D27-C7E85388A9BF}" srcOrd="1" destOrd="0" presId="urn:microsoft.com/office/officeart/2005/8/layout/hierarchy2"/>
    <dgm:cxn modelId="{08378F43-B8D5-9940-A8CD-66EBF77D591E}" type="presOf" srcId="{3F409C6D-FA72-4855-9360-C92CA46FEC4E}" destId="{9CF10473-A9F7-4AE8-B344-9B366A142508}" srcOrd="1" destOrd="0" presId="urn:microsoft.com/office/officeart/2005/8/layout/hierarchy2"/>
    <dgm:cxn modelId="{72460149-2C7B-884B-BF58-C2A7B550EA80}" type="presOf" srcId="{F59A5402-6C5F-426F-9E52-FCCC9B8D9488}" destId="{11A9558F-5B36-4C1D-B3F5-B06DFBF35CD0}" srcOrd="0" destOrd="0" presId="urn:microsoft.com/office/officeart/2005/8/layout/hierarchy2"/>
    <dgm:cxn modelId="{43F2BD4D-F642-403A-B894-8DBE53668061}" srcId="{F68F2E48-93FE-44D5-8E76-9B58FE6583CB}" destId="{601CD6E0-BE6B-42E0-82F5-BF98152D61D6}" srcOrd="1" destOrd="0" parTransId="{25934CBD-A6F4-4E32-971C-FE99B4B24CCF}" sibTransId="{4C46911B-8AC3-41DE-B07E-14E257E1AB7A}"/>
    <dgm:cxn modelId="{687FC74D-18C0-DD47-8FB7-8D1CB60253E9}" type="presOf" srcId="{ACE15513-2CBB-4166-B594-92433F98ABC5}" destId="{17E331E3-B96E-4C27-A002-EFCF48A85817}" srcOrd="1" destOrd="0" presId="urn:microsoft.com/office/officeart/2005/8/layout/hierarchy2"/>
    <dgm:cxn modelId="{B232AE54-304F-4B56-BA33-F8E5D8B586BF}" srcId="{5472BAEA-AACA-4AA8-B1B4-FE06C05F9360}" destId="{7D0A9A44-809A-4A6F-937C-6BD5DA6F1DB5}" srcOrd="0" destOrd="0" parTransId="{D1AF685E-BDA6-4727-A67D-D6B3EDA4A61F}" sibTransId="{25212507-6EC7-4E7A-AB4B-A0BBE96868C0}"/>
    <dgm:cxn modelId="{AD3A5655-ABF7-E348-B6A9-1F7E19CF1E66}" type="presOf" srcId="{5F4AE4B7-561B-472F-A331-C66A5B6B6E2F}" destId="{833874D8-1D8A-475D-AA2C-E187D0D0030A}" srcOrd="0" destOrd="0" presId="urn:microsoft.com/office/officeart/2005/8/layout/hierarchy2"/>
    <dgm:cxn modelId="{03074A63-9D51-5240-B871-B21E9B664202}" type="presOf" srcId="{B415F628-092F-4566-91A2-CCB3DA442787}" destId="{BE6AB117-443E-4D71-84D1-839B2E88B0BF}" srcOrd="1" destOrd="0" presId="urn:microsoft.com/office/officeart/2005/8/layout/hierarchy2"/>
    <dgm:cxn modelId="{8AF57D66-60A9-6248-B2C3-21CFCAE0770F}" type="presOf" srcId="{A41D7B32-2224-4AD8-9BE4-9178D88AE440}" destId="{3CA5F991-7E0D-4922-90C6-5B63EDD0CCC0}" srcOrd="0" destOrd="0" presId="urn:microsoft.com/office/officeart/2005/8/layout/hierarchy2"/>
    <dgm:cxn modelId="{2C8D3670-CCC4-214F-BC94-39D951D132B4}" type="presOf" srcId="{D1AF685E-BDA6-4727-A67D-D6B3EDA4A61F}" destId="{208CE5D1-8011-44F0-9EBF-604178CAEEB4}" srcOrd="1" destOrd="0" presId="urn:microsoft.com/office/officeart/2005/8/layout/hierarchy2"/>
    <dgm:cxn modelId="{C8E4317E-D050-B240-8D6A-47AEED0429F9}" type="presOf" srcId="{19EBABB8-4DC7-44E7-8915-0C4E3329B060}" destId="{8E7C5F12-E263-497F-95F5-06592518CA37}" srcOrd="0" destOrd="0" presId="urn:microsoft.com/office/officeart/2005/8/layout/hierarchy2"/>
    <dgm:cxn modelId="{D810D082-4209-0743-A773-88B70CC25E57}" type="presOf" srcId="{3F409C6D-FA72-4855-9360-C92CA46FEC4E}" destId="{EFC558A5-58C2-46AC-AC96-3A46F763CF31}" srcOrd="0" destOrd="0" presId="urn:microsoft.com/office/officeart/2005/8/layout/hierarchy2"/>
    <dgm:cxn modelId="{C758DB8A-243D-7443-9FE2-10FC35D574C6}" type="presOf" srcId="{E5349A98-683D-4111-B793-B3C81EE5EE6A}" destId="{4EB6EC37-54B6-44DD-9928-065BE289F804}" srcOrd="0" destOrd="0" presId="urn:microsoft.com/office/officeart/2005/8/layout/hierarchy2"/>
    <dgm:cxn modelId="{5674E38E-DE4C-FF40-9C69-9EC7A9DBF4C1}" type="presOf" srcId="{8A0BA8B7-440C-45D1-A951-AC8BF681A23C}" destId="{A250630B-8E25-486A-B1E0-957ACB2EE4D9}" srcOrd="0" destOrd="0" presId="urn:microsoft.com/office/officeart/2005/8/layout/hierarchy2"/>
    <dgm:cxn modelId="{8FA39B9E-DAC3-0A4C-89B6-3D89891ACEF0}" type="presOf" srcId="{45C2473E-874C-4E52-89A2-B8D47934949B}" destId="{040D32EA-C5A3-4884-81CB-101CC86FBC40}" srcOrd="0" destOrd="0" presId="urn:microsoft.com/office/officeart/2005/8/layout/hierarchy2"/>
    <dgm:cxn modelId="{75C4B0A3-5952-BF46-A272-0F2098AAF7A1}" type="presOf" srcId="{AD590A18-7256-7C4B-9AAB-6406E9095322}" destId="{3E08DBBC-4AFB-2C41-89C6-D3113862869D}" srcOrd="0" destOrd="0" presId="urn:microsoft.com/office/officeart/2005/8/layout/hierarchy2"/>
    <dgm:cxn modelId="{D5938EA4-95EE-2149-A509-EFA30E53F02C}" type="presOf" srcId="{57A15EFB-4566-456A-A3C5-540F0528D4CD}" destId="{CB15B705-AFB2-401F-9D7C-D0ABB623D5A2}" srcOrd="0" destOrd="0" presId="urn:microsoft.com/office/officeart/2005/8/layout/hierarchy2"/>
    <dgm:cxn modelId="{AE7FF0A6-64C3-5247-964E-9D2118CF7E09}" type="presOf" srcId="{25934CBD-A6F4-4E32-971C-FE99B4B24CCF}" destId="{5457C8E5-4223-4E73-9C10-CAE2DAC553FA}" srcOrd="1" destOrd="0" presId="urn:microsoft.com/office/officeart/2005/8/layout/hierarchy2"/>
    <dgm:cxn modelId="{CAF857A8-4BB4-BF47-A82F-C075DD62D7A0}" type="presOf" srcId="{601CD6E0-BE6B-42E0-82F5-BF98152D61D6}" destId="{B09F7B71-1B43-4268-B884-A93AB0EF75B1}" srcOrd="0" destOrd="0" presId="urn:microsoft.com/office/officeart/2005/8/layout/hierarchy2"/>
    <dgm:cxn modelId="{679D58AF-6EBB-49ED-92E7-CB3792F1C831}" srcId="{CDEB7DD3-9514-43A1-BC27-F7F16A69D88E}" destId="{F68F2E48-93FE-44D5-8E76-9B58FE6583CB}" srcOrd="0" destOrd="0" parTransId="{45C2473E-874C-4E52-89A2-B8D47934949B}" sibTransId="{C36FBACC-E90F-4CA8-8B88-B7E52B0450FC}"/>
    <dgm:cxn modelId="{F1F1ECB0-6646-D24D-A18C-2F6B1307D9C8}" type="presOf" srcId="{E2E63C5B-0DC9-4231-BCD2-3BF3AEFAD309}" destId="{FFF3060C-8989-4AF5-90DB-6CA8435E361F}" srcOrd="0" destOrd="0" presId="urn:microsoft.com/office/officeart/2005/8/layout/hierarchy2"/>
    <dgm:cxn modelId="{430834B2-C3DB-B248-9B22-EA96530B4EAF}" type="presOf" srcId="{57A15EFB-4566-456A-A3C5-540F0528D4CD}" destId="{33CE2660-BC7B-4553-8056-CD5B0EBA5054}" srcOrd="1" destOrd="0" presId="urn:microsoft.com/office/officeart/2005/8/layout/hierarchy2"/>
    <dgm:cxn modelId="{0C92FAB3-1289-4F32-A3E9-243DAB57ED3D}" srcId="{E2E63C5B-0DC9-4231-BCD2-3BF3AEFAD309}" destId="{F59A5402-6C5F-426F-9E52-FCCC9B8D9488}" srcOrd="2" destOrd="0" parTransId="{A41D7B32-2224-4AD8-9BE4-9178D88AE440}" sibTransId="{14735E85-E81B-4085-A8E8-927D3252982E}"/>
    <dgm:cxn modelId="{4CEE0FB9-2335-CC43-A8F0-880E77FEBD3C}" type="presOf" srcId="{239DA440-6E00-4D00-A32C-36BCD593062B}" destId="{4B15433F-FBF3-42FE-B65D-09D4637B87AE}" srcOrd="0" destOrd="0" presId="urn:microsoft.com/office/officeart/2005/8/layout/hierarchy2"/>
    <dgm:cxn modelId="{A11CF8BB-E3E8-984E-9AC7-0C8BD778F789}" type="presOf" srcId="{A83743C0-E467-41F1-8EA2-9F80C41C3078}" destId="{52EE16E8-0A80-4E57-9E0D-79418E36E24D}" srcOrd="0" destOrd="0" presId="urn:microsoft.com/office/officeart/2005/8/layout/hierarchy2"/>
    <dgm:cxn modelId="{D94CE5C2-45F3-8849-A3F5-60F10F12394A}" type="presOf" srcId="{ACE15513-2CBB-4166-B594-92433F98ABC5}" destId="{112C7D67-1FBD-41B9-AD85-5E2E21C81958}" srcOrd="0" destOrd="0" presId="urn:microsoft.com/office/officeart/2005/8/layout/hierarchy2"/>
    <dgm:cxn modelId="{8204D7C4-3774-0D45-B06D-5B976CD4B6C8}" type="presOf" srcId="{4337E13E-DD95-48FD-A33A-306D27BB9A0B}" destId="{9C56BB4E-3F29-417E-A762-4F0E4F38CA45}" srcOrd="1" destOrd="0" presId="urn:microsoft.com/office/officeart/2005/8/layout/hierarchy2"/>
    <dgm:cxn modelId="{3F7E44C8-AD7C-4843-A28C-E8D5EBA7925C}" srcId="{AD590A18-7256-7C4B-9AAB-6406E9095322}" destId="{CDEB7DD3-9514-43A1-BC27-F7F16A69D88E}" srcOrd="0" destOrd="0" parTransId="{E5349A98-683D-4111-B793-B3C81EE5EE6A}" sibTransId="{029E5619-6CAC-4BA0-951F-4CB9BB4B793D}"/>
    <dgm:cxn modelId="{3FDC7CD1-CFAA-664F-AB94-3B5D80DAD96F}" srcId="{A092C618-0F73-4D72-95ED-B66C59270C60}" destId="{2C45CC1D-4477-9A4C-9AB8-60A57E44D54A}" srcOrd="0" destOrd="0" parTransId="{D24647E8-B3A0-4949-9B54-EC03D37C25D7}" sibTransId="{8C9E73B5-FDA3-8F42-BE0A-9CB4113E48A6}"/>
    <dgm:cxn modelId="{513A40D5-23AF-D542-8ECD-43760728BF80}" type="presOf" srcId="{E5349A98-683D-4111-B793-B3C81EE5EE6A}" destId="{0C23492F-3A3C-491A-8D00-92A588F8245D}" srcOrd="1" destOrd="0" presId="urn:microsoft.com/office/officeart/2005/8/layout/hierarchy2"/>
    <dgm:cxn modelId="{D294FBD5-67DE-7E4B-A9D3-827DF6807AC1}" type="presOf" srcId="{2C45CC1D-4477-9A4C-9AB8-60A57E44D54A}" destId="{21939CB3-097B-C14B-8952-7145B26E86AF}" srcOrd="0" destOrd="0" presId="urn:microsoft.com/office/officeart/2005/8/layout/hierarchy2"/>
    <dgm:cxn modelId="{29DDF9DB-C6CD-3D49-8AE4-A4974F6D51C3}" type="presOf" srcId="{150A5D42-1CD2-40E3-B681-D13D4A984380}" destId="{CDDF4B72-1A32-4DDF-91AE-18E47EEB3446}" srcOrd="1" destOrd="0" presId="urn:microsoft.com/office/officeart/2005/8/layout/hierarchy2"/>
    <dgm:cxn modelId="{B23A22DE-2A69-E545-9895-83BA72B10FA9}" type="presOf" srcId="{A79B30F1-057B-495E-BD49-9DBB9E6535F6}" destId="{45366FDB-C75A-4D0E-90C5-269CC03CFBEF}" srcOrd="0" destOrd="0" presId="urn:microsoft.com/office/officeart/2005/8/layout/hierarchy2"/>
    <dgm:cxn modelId="{FC3A54E4-FE2C-AD4E-B2E0-C2FAB6659511}" type="presOf" srcId="{5472BAEA-AACA-4AA8-B1B4-FE06C05F9360}" destId="{A997321C-BFC9-47CC-80F9-D62D8A39E698}" srcOrd="0" destOrd="0" presId="urn:microsoft.com/office/officeart/2005/8/layout/hierarchy2"/>
    <dgm:cxn modelId="{0FC9F7EB-37E9-DC4C-AA32-F9CC00FCB78C}" type="presOf" srcId="{CDEB7DD3-9514-43A1-BC27-F7F16A69D88E}" destId="{27224243-21F7-4CF3-9C28-A02585F14977}" srcOrd="0" destOrd="0" presId="urn:microsoft.com/office/officeart/2005/8/layout/hierarchy2"/>
    <dgm:cxn modelId="{31F8F0EE-8E89-9240-A42A-C1B0EABEE4F9}" type="presOf" srcId="{150A5D42-1CD2-40E3-B681-D13D4A984380}" destId="{4977425F-3BF6-4E0D-901C-DFB974C13F17}" srcOrd="0" destOrd="0" presId="urn:microsoft.com/office/officeart/2005/8/layout/hierarchy2"/>
    <dgm:cxn modelId="{78139DEF-FCEB-A448-9219-03523E26EED3}" type="presOf" srcId="{F68F2E48-93FE-44D5-8E76-9B58FE6583CB}" destId="{91446046-2CF0-4AC7-8A25-C005F9A614AC}" srcOrd="0" destOrd="0" presId="urn:microsoft.com/office/officeart/2005/8/layout/hierarchy2"/>
    <dgm:cxn modelId="{F9B3ACF2-3316-BD46-8A67-B3B6DD326FD9}" type="presOf" srcId="{4337E13E-DD95-48FD-A33A-306D27BB9A0B}" destId="{A1039BD5-A701-40F2-86A2-F2711AA4DDEE}" srcOrd="0" destOrd="0" presId="urn:microsoft.com/office/officeart/2005/8/layout/hierarchy2"/>
    <dgm:cxn modelId="{84EED1F2-76C9-4767-AD33-B71327824B3B}" srcId="{CDEB7DD3-9514-43A1-BC27-F7F16A69D88E}" destId="{E2E63C5B-0DC9-4231-BCD2-3BF3AEFAD309}" srcOrd="1" destOrd="0" parTransId="{150A5D42-1CD2-40E3-B681-D13D4A984380}" sibTransId="{BE165029-6E17-466A-AE94-0339E5432646}"/>
    <dgm:cxn modelId="{CB84DCF6-5ED6-495C-A08C-EEE7EE516C86}" srcId="{F68F2E48-93FE-44D5-8E76-9B58FE6583CB}" destId="{5F4AE4B7-561B-472F-A331-C66A5B6B6E2F}" srcOrd="0" destOrd="0" parTransId="{57A15EFB-4566-456A-A3C5-540F0528D4CD}" sibTransId="{56122B53-8BDB-4EA9-AEAE-0E7CFAD4919B}"/>
    <dgm:cxn modelId="{5437EAF8-4F11-CD4D-8554-5ED5EFD11622}" type="presOf" srcId="{B415F628-092F-4566-91A2-CCB3DA442787}" destId="{63D367CA-4363-4074-8210-7C1840115705}" srcOrd="0" destOrd="0" presId="urn:microsoft.com/office/officeart/2005/8/layout/hierarchy2"/>
    <dgm:cxn modelId="{BF001EF9-8E64-46FF-967A-27D20DFFD068}" srcId="{AD590A18-7256-7C4B-9AAB-6406E9095322}" destId="{8A0BA8B7-440C-45D1-A951-AC8BF681A23C}" srcOrd="1" destOrd="0" parTransId="{4337E13E-DD95-48FD-A33A-306D27BB9A0B}" sibTransId="{8FE3F416-BD59-4FFC-8D62-E4ADBC2536E8}"/>
    <dgm:cxn modelId="{7489C529-7DD2-934D-A24B-C88235A9ABA5}" type="presParOf" srcId="{78731B29-3F12-4E03-B000-6EA68A333C11}" destId="{428FB070-B788-BC47-B600-0A376FEECF19}" srcOrd="0" destOrd="0" presId="urn:microsoft.com/office/officeart/2005/8/layout/hierarchy2"/>
    <dgm:cxn modelId="{EE9B08CE-5987-A541-8FDC-5BB33E7E6943}" type="presParOf" srcId="{428FB070-B788-BC47-B600-0A376FEECF19}" destId="{21939CB3-097B-C14B-8952-7145B26E86AF}" srcOrd="0" destOrd="0" presId="urn:microsoft.com/office/officeart/2005/8/layout/hierarchy2"/>
    <dgm:cxn modelId="{6C354F2E-413D-4741-B637-211794FDA30A}" type="presParOf" srcId="{428FB070-B788-BC47-B600-0A376FEECF19}" destId="{E0D99408-B7EE-974C-85D7-7D601F35D111}" srcOrd="1" destOrd="0" presId="urn:microsoft.com/office/officeart/2005/8/layout/hierarchy2"/>
    <dgm:cxn modelId="{6F08E090-9B58-394E-8C7A-1E9950FDB822}" type="presParOf" srcId="{78731B29-3F12-4E03-B000-6EA68A333C11}" destId="{196B04AE-39B6-724B-B6F4-C2DCDC79BD1C}" srcOrd="1" destOrd="0" presId="urn:microsoft.com/office/officeart/2005/8/layout/hierarchy2"/>
    <dgm:cxn modelId="{F4A3703C-6D16-B042-AA3D-D056ECC46B4C}" type="presParOf" srcId="{196B04AE-39B6-724B-B6F4-C2DCDC79BD1C}" destId="{3E08DBBC-4AFB-2C41-89C6-D3113862869D}" srcOrd="0" destOrd="0" presId="urn:microsoft.com/office/officeart/2005/8/layout/hierarchy2"/>
    <dgm:cxn modelId="{DE4A8261-E573-CF46-8233-D6D91573F7D0}" type="presParOf" srcId="{196B04AE-39B6-724B-B6F4-C2DCDC79BD1C}" destId="{83418354-7E50-EE40-A8E6-086735CA4833}" srcOrd="1" destOrd="0" presId="urn:microsoft.com/office/officeart/2005/8/layout/hierarchy2"/>
    <dgm:cxn modelId="{BCE2EB2E-AB36-8741-861B-872E2574D4E4}" type="presParOf" srcId="{83418354-7E50-EE40-A8E6-086735CA4833}" destId="{4EB6EC37-54B6-44DD-9928-065BE289F804}" srcOrd="0" destOrd="0" presId="urn:microsoft.com/office/officeart/2005/8/layout/hierarchy2"/>
    <dgm:cxn modelId="{312D902F-5ECC-CB4F-A1DE-53657F9A5B95}" type="presParOf" srcId="{4EB6EC37-54B6-44DD-9928-065BE289F804}" destId="{0C23492F-3A3C-491A-8D00-92A588F8245D}" srcOrd="0" destOrd="0" presId="urn:microsoft.com/office/officeart/2005/8/layout/hierarchy2"/>
    <dgm:cxn modelId="{092D6436-0998-7D44-B1A9-AC1F82A5A7F2}" type="presParOf" srcId="{83418354-7E50-EE40-A8E6-086735CA4833}" destId="{9041F80B-DE65-49E2-AD95-7788F62A1A44}" srcOrd="1" destOrd="0" presId="urn:microsoft.com/office/officeart/2005/8/layout/hierarchy2"/>
    <dgm:cxn modelId="{60AFFB24-2D68-454A-B1B6-84A9529440BC}" type="presParOf" srcId="{9041F80B-DE65-49E2-AD95-7788F62A1A44}" destId="{27224243-21F7-4CF3-9C28-A02585F14977}" srcOrd="0" destOrd="0" presId="urn:microsoft.com/office/officeart/2005/8/layout/hierarchy2"/>
    <dgm:cxn modelId="{5B032832-708D-CA43-9737-03A1D9F1FF97}" type="presParOf" srcId="{9041F80B-DE65-49E2-AD95-7788F62A1A44}" destId="{9AE1A0CF-93BF-41F5-AADB-1CE5023719BA}" srcOrd="1" destOrd="0" presId="urn:microsoft.com/office/officeart/2005/8/layout/hierarchy2"/>
    <dgm:cxn modelId="{967F5E15-6714-4B4D-8285-B7BFABCE7D03}" type="presParOf" srcId="{9AE1A0CF-93BF-41F5-AADB-1CE5023719BA}" destId="{040D32EA-C5A3-4884-81CB-101CC86FBC40}" srcOrd="0" destOrd="0" presId="urn:microsoft.com/office/officeart/2005/8/layout/hierarchy2"/>
    <dgm:cxn modelId="{8D96D047-85C8-F840-9B56-E1DE3C3F0325}" type="presParOf" srcId="{040D32EA-C5A3-4884-81CB-101CC86FBC40}" destId="{8F281521-53C4-4F20-96B0-9398F9BDEAF0}" srcOrd="0" destOrd="0" presId="urn:microsoft.com/office/officeart/2005/8/layout/hierarchy2"/>
    <dgm:cxn modelId="{47CC67D4-4ED6-5949-A14F-725E3F0A7E9D}" type="presParOf" srcId="{9AE1A0CF-93BF-41F5-AADB-1CE5023719BA}" destId="{2BFE1E04-E793-44C1-88E5-9B4538D7572F}" srcOrd="1" destOrd="0" presId="urn:microsoft.com/office/officeart/2005/8/layout/hierarchy2"/>
    <dgm:cxn modelId="{665190F1-A85F-8A49-9C86-5E96C0C47AE3}" type="presParOf" srcId="{2BFE1E04-E793-44C1-88E5-9B4538D7572F}" destId="{91446046-2CF0-4AC7-8A25-C005F9A614AC}" srcOrd="0" destOrd="0" presId="urn:microsoft.com/office/officeart/2005/8/layout/hierarchy2"/>
    <dgm:cxn modelId="{D0E5A9A9-EF79-3B4E-B995-BA479D562CF9}" type="presParOf" srcId="{2BFE1E04-E793-44C1-88E5-9B4538D7572F}" destId="{E955F91B-9512-4B14-87E2-5434B76CFD9F}" srcOrd="1" destOrd="0" presId="urn:microsoft.com/office/officeart/2005/8/layout/hierarchy2"/>
    <dgm:cxn modelId="{DC9714A5-D89E-2B4D-A6ED-BF8AEDF2243B}" type="presParOf" srcId="{E955F91B-9512-4B14-87E2-5434B76CFD9F}" destId="{CB15B705-AFB2-401F-9D7C-D0ABB623D5A2}" srcOrd="0" destOrd="0" presId="urn:microsoft.com/office/officeart/2005/8/layout/hierarchy2"/>
    <dgm:cxn modelId="{2746FF42-C01C-604B-9301-737F556A9A53}" type="presParOf" srcId="{CB15B705-AFB2-401F-9D7C-D0ABB623D5A2}" destId="{33CE2660-BC7B-4553-8056-CD5B0EBA5054}" srcOrd="0" destOrd="0" presId="urn:microsoft.com/office/officeart/2005/8/layout/hierarchy2"/>
    <dgm:cxn modelId="{86673650-30EF-144D-A98B-B8DF34732C89}" type="presParOf" srcId="{E955F91B-9512-4B14-87E2-5434B76CFD9F}" destId="{68DB17A7-3A96-480C-B82D-C6F6E638017A}" srcOrd="1" destOrd="0" presId="urn:microsoft.com/office/officeart/2005/8/layout/hierarchy2"/>
    <dgm:cxn modelId="{D098759F-3A92-EB4F-AEED-03EEC9BB387C}" type="presParOf" srcId="{68DB17A7-3A96-480C-B82D-C6F6E638017A}" destId="{833874D8-1D8A-475D-AA2C-E187D0D0030A}" srcOrd="0" destOrd="0" presId="urn:microsoft.com/office/officeart/2005/8/layout/hierarchy2"/>
    <dgm:cxn modelId="{7715B5E8-3CF2-DF48-9A8D-EDCDED1CFBD9}" type="presParOf" srcId="{68DB17A7-3A96-480C-B82D-C6F6E638017A}" destId="{BD5E9955-0A0B-49B8-A7D9-854726FFBB94}" srcOrd="1" destOrd="0" presId="urn:microsoft.com/office/officeart/2005/8/layout/hierarchy2"/>
    <dgm:cxn modelId="{A3EFF81B-ACAB-714C-AA1A-1127A40C3968}" type="presParOf" srcId="{E955F91B-9512-4B14-87E2-5434B76CFD9F}" destId="{A73CA636-EA1F-4DA2-A4BE-4EA55F2284F1}" srcOrd="2" destOrd="0" presId="urn:microsoft.com/office/officeart/2005/8/layout/hierarchy2"/>
    <dgm:cxn modelId="{B616B031-5FC1-624D-9BE7-11ED1B58D40D}" type="presParOf" srcId="{A73CA636-EA1F-4DA2-A4BE-4EA55F2284F1}" destId="{5457C8E5-4223-4E73-9C10-CAE2DAC553FA}" srcOrd="0" destOrd="0" presId="urn:microsoft.com/office/officeart/2005/8/layout/hierarchy2"/>
    <dgm:cxn modelId="{69D9364F-F8CC-704D-B455-BD33E93ED897}" type="presParOf" srcId="{E955F91B-9512-4B14-87E2-5434B76CFD9F}" destId="{08040076-D4B1-45F2-818C-E303A1CF59CE}" srcOrd="3" destOrd="0" presId="urn:microsoft.com/office/officeart/2005/8/layout/hierarchy2"/>
    <dgm:cxn modelId="{5977C11A-9BAA-E540-8CBC-9EC76188468E}" type="presParOf" srcId="{08040076-D4B1-45F2-818C-E303A1CF59CE}" destId="{B09F7B71-1B43-4268-B884-A93AB0EF75B1}" srcOrd="0" destOrd="0" presId="urn:microsoft.com/office/officeart/2005/8/layout/hierarchy2"/>
    <dgm:cxn modelId="{B9EDE03C-F07A-5543-BB1F-2149251B7D88}" type="presParOf" srcId="{08040076-D4B1-45F2-818C-E303A1CF59CE}" destId="{7A769C1B-4340-4E02-8FF1-2A4A089CBA59}" srcOrd="1" destOrd="0" presId="urn:microsoft.com/office/officeart/2005/8/layout/hierarchy2"/>
    <dgm:cxn modelId="{06DE0012-5FBC-F44B-9BAF-4056ABBBAD57}" type="presParOf" srcId="{9AE1A0CF-93BF-41F5-AADB-1CE5023719BA}" destId="{4977425F-3BF6-4E0D-901C-DFB974C13F17}" srcOrd="2" destOrd="0" presId="urn:microsoft.com/office/officeart/2005/8/layout/hierarchy2"/>
    <dgm:cxn modelId="{53788D56-999F-E14E-8092-AA318B554F00}" type="presParOf" srcId="{4977425F-3BF6-4E0D-901C-DFB974C13F17}" destId="{CDDF4B72-1A32-4DDF-91AE-18E47EEB3446}" srcOrd="0" destOrd="0" presId="urn:microsoft.com/office/officeart/2005/8/layout/hierarchy2"/>
    <dgm:cxn modelId="{D8984DF0-F184-EC4E-9418-13CC1AFA5062}" type="presParOf" srcId="{9AE1A0CF-93BF-41F5-AADB-1CE5023719BA}" destId="{D2FA7FA8-E999-45E4-A951-AB8224B81501}" srcOrd="3" destOrd="0" presId="urn:microsoft.com/office/officeart/2005/8/layout/hierarchy2"/>
    <dgm:cxn modelId="{098954FE-8378-3D48-98AE-438044A4D6AA}" type="presParOf" srcId="{D2FA7FA8-E999-45E4-A951-AB8224B81501}" destId="{FFF3060C-8989-4AF5-90DB-6CA8435E361F}" srcOrd="0" destOrd="0" presId="urn:microsoft.com/office/officeart/2005/8/layout/hierarchy2"/>
    <dgm:cxn modelId="{87B6AF7C-B319-2642-ABD0-3E221EE8491B}" type="presParOf" srcId="{D2FA7FA8-E999-45E4-A951-AB8224B81501}" destId="{F04D3BE2-096F-427C-A526-546F2F20EE13}" srcOrd="1" destOrd="0" presId="urn:microsoft.com/office/officeart/2005/8/layout/hierarchy2"/>
    <dgm:cxn modelId="{63F0DC8C-75E9-2343-A34E-D8CC1DC7F219}" type="presParOf" srcId="{F04D3BE2-096F-427C-A526-546F2F20EE13}" destId="{45366FDB-C75A-4D0E-90C5-269CC03CFBEF}" srcOrd="0" destOrd="0" presId="urn:microsoft.com/office/officeart/2005/8/layout/hierarchy2"/>
    <dgm:cxn modelId="{E18969DB-4612-7942-8141-64EC399AC1D2}" type="presParOf" srcId="{45366FDB-C75A-4D0E-90C5-269CC03CFBEF}" destId="{65388A93-F7EF-4525-9A75-1A00E4C7B185}" srcOrd="0" destOrd="0" presId="urn:microsoft.com/office/officeart/2005/8/layout/hierarchy2"/>
    <dgm:cxn modelId="{DB8536EC-E1F6-A048-9AB2-26BD9100AA02}" type="presParOf" srcId="{F04D3BE2-096F-427C-A526-546F2F20EE13}" destId="{DEE41AD4-9795-4033-81AA-77F2891FCE21}" srcOrd="1" destOrd="0" presId="urn:microsoft.com/office/officeart/2005/8/layout/hierarchy2"/>
    <dgm:cxn modelId="{819FC6DA-DD42-9845-A9FB-1B5D3C18D1C7}" type="presParOf" srcId="{DEE41AD4-9795-4033-81AA-77F2891FCE21}" destId="{8E7C5F12-E263-497F-95F5-06592518CA37}" srcOrd="0" destOrd="0" presId="urn:microsoft.com/office/officeart/2005/8/layout/hierarchy2"/>
    <dgm:cxn modelId="{F752CC72-19EC-D346-8BC0-A416A0066925}" type="presParOf" srcId="{DEE41AD4-9795-4033-81AA-77F2891FCE21}" destId="{0168344C-0745-4D72-9FFB-D81DDBF27377}" srcOrd="1" destOrd="0" presId="urn:microsoft.com/office/officeart/2005/8/layout/hierarchy2"/>
    <dgm:cxn modelId="{61CE4F85-4DD1-EC4F-A28E-E950E0A81C1D}" type="presParOf" srcId="{F04D3BE2-096F-427C-A526-546F2F20EE13}" destId="{EFC558A5-58C2-46AC-AC96-3A46F763CF31}" srcOrd="2" destOrd="0" presId="urn:microsoft.com/office/officeart/2005/8/layout/hierarchy2"/>
    <dgm:cxn modelId="{50EBC5B0-02D3-D74D-AFD2-CDDA39ACD946}" type="presParOf" srcId="{EFC558A5-58C2-46AC-AC96-3A46F763CF31}" destId="{9CF10473-A9F7-4AE8-B344-9B366A142508}" srcOrd="0" destOrd="0" presId="urn:microsoft.com/office/officeart/2005/8/layout/hierarchy2"/>
    <dgm:cxn modelId="{BB1C0481-6BC6-194A-AB33-0E66E077DA75}" type="presParOf" srcId="{F04D3BE2-096F-427C-A526-546F2F20EE13}" destId="{5F9C2318-D10E-4EAE-84E0-B6871D9B13EA}" srcOrd="3" destOrd="0" presId="urn:microsoft.com/office/officeart/2005/8/layout/hierarchy2"/>
    <dgm:cxn modelId="{35A2A69E-ADEB-C949-BF08-509CCE5B8C1C}" type="presParOf" srcId="{5F9C2318-D10E-4EAE-84E0-B6871D9B13EA}" destId="{A997321C-BFC9-47CC-80F9-D62D8A39E698}" srcOrd="0" destOrd="0" presId="urn:microsoft.com/office/officeart/2005/8/layout/hierarchy2"/>
    <dgm:cxn modelId="{1A1E1A29-14AB-D64A-A96B-6C2504FF283C}" type="presParOf" srcId="{5F9C2318-D10E-4EAE-84E0-B6871D9B13EA}" destId="{AC2FF634-A9E9-4CA3-A017-F875FB2C17F7}" srcOrd="1" destOrd="0" presId="urn:microsoft.com/office/officeart/2005/8/layout/hierarchy2"/>
    <dgm:cxn modelId="{CF3594C6-5531-DF46-9885-C6C783E02A6E}" type="presParOf" srcId="{AC2FF634-A9E9-4CA3-A017-F875FB2C17F7}" destId="{6EE88CB6-F07C-4614-BE42-B9FCA0A70382}" srcOrd="0" destOrd="0" presId="urn:microsoft.com/office/officeart/2005/8/layout/hierarchy2"/>
    <dgm:cxn modelId="{859C0AEE-892A-4D4A-A1BF-3406BBDD9D55}" type="presParOf" srcId="{6EE88CB6-F07C-4614-BE42-B9FCA0A70382}" destId="{208CE5D1-8011-44F0-9EBF-604178CAEEB4}" srcOrd="0" destOrd="0" presId="urn:microsoft.com/office/officeart/2005/8/layout/hierarchy2"/>
    <dgm:cxn modelId="{C27DBA94-353F-7449-8394-49CD22C7452E}" type="presParOf" srcId="{AC2FF634-A9E9-4CA3-A017-F875FB2C17F7}" destId="{77465B31-96BE-4BAA-A2BE-B96C5D1F9E3E}" srcOrd="1" destOrd="0" presId="urn:microsoft.com/office/officeart/2005/8/layout/hierarchy2"/>
    <dgm:cxn modelId="{8CC2EE9A-BD49-8D47-965D-320FB1957C0C}" type="presParOf" srcId="{77465B31-96BE-4BAA-A2BE-B96C5D1F9E3E}" destId="{A72FA42E-4A74-453A-8A82-55B9FD67FF1E}" srcOrd="0" destOrd="0" presId="urn:microsoft.com/office/officeart/2005/8/layout/hierarchy2"/>
    <dgm:cxn modelId="{5F126129-BFB0-014C-871E-E46A9251230C}" type="presParOf" srcId="{77465B31-96BE-4BAA-A2BE-B96C5D1F9E3E}" destId="{E090FA37-47FD-4376-9A8E-4563BD94C4FD}" srcOrd="1" destOrd="0" presId="urn:microsoft.com/office/officeart/2005/8/layout/hierarchy2"/>
    <dgm:cxn modelId="{564FAB95-2E74-FA4F-84BE-98E4E106E98E}" type="presParOf" srcId="{AC2FF634-A9E9-4CA3-A017-F875FB2C17F7}" destId="{63D367CA-4363-4074-8210-7C1840115705}" srcOrd="2" destOrd="0" presId="urn:microsoft.com/office/officeart/2005/8/layout/hierarchy2"/>
    <dgm:cxn modelId="{71159303-05BD-E441-BF07-7DF8185E5E26}" type="presParOf" srcId="{63D367CA-4363-4074-8210-7C1840115705}" destId="{BE6AB117-443E-4D71-84D1-839B2E88B0BF}" srcOrd="0" destOrd="0" presId="urn:microsoft.com/office/officeart/2005/8/layout/hierarchy2"/>
    <dgm:cxn modelId="{C65C71D4-D4F8-A149-8D83-4B7A179BDC78}" type="presParOf" srcId="{AC2FF634-A9E9-4CA3-A017-F875FB2C17F7}" destId="{149449E8-1D87-4880-A681-D4FA1B13B548}" srcOrd="3" destOrd="0" presId="urn:microsoft.com/office/officeart/2005/8/layout/hierarchy2"/>
    <dgm:cxn modelId="{6FD4CF6A-AF09-AA4B-ADBD-ADBFCCB4453E}" type="presParOf" srcId="{149449E8-1D87-4880-A681-D4FA1B13B548}" destId="{4B15433F-FBF3-42FE-B65D-09D4637B87AE}" srcOrd="0" destOrd="0" presId="urn:microsoft.com/office/officeart/2005/8/layout/hierarchy2"/>
    <dgm:cxn modelId="{83EA7AB9-EE61-004B-B20D-1209DC64D0CA}" type="presParOf" srcId="{149449E8-1D87-4880-A681-D4FA1B13B548}" destId="{40C3A3F5-B51C-434B-B9BD-D45C1FDB3CDC}" srcOrd="1" destOrd="0" presId="urn:microsoft.com/office/officeart/2005/8/layout/hierarchy2"/>
    <dgm:cxn modelId="{3F7AD84C-425F-294F-98C4-96AF394E3540}" type="presParOf" srcId="{F04D3BE2-096F-427C-A526-546F2F20EE13}" destId="{3CA5F991-7E0D-4922-90C6-5B63EDD0CCC0}" srcOrd="4" destOrd="0" presId="urn:microsoft.com/office/officeart/2005/8/layout/hierarchy2"/>
    <dgm:cxn modelId="{6707B2C5-0CA5-5B46-90D5-794165DAF98A}" type="presParOf" srcId="{3CA5F991-7E0D-4922-90C6-5B63EDD0CCC0}" destId="{B8BD38EB-FFD9-46F4-8D27-C7E85388A9BF}" srcOrd="0" destOrd="0" presId="urn:microsoft.com/office/officeart/2005/8/layout/hierarchy2"/>
    <dgm:cxn modelId="{C9ABD8CC-76AB-6343-AEA7-1B2D532076E2}" type="presParOf" srcId="{F04D3BE2-096F-427C-A526-546F2F20EE13}" destId="{1A8B9888-10FF-4CC9-8166-42316367B959}" srcOrd="5" destOrd="0" presId="urn:microsoft.com/office/officeart/2005/8/layout/hierarchy2"/>
    <dgm:cxn modelId="{880C91D2-4E22-7E41-A651-9EE9490C15B0}" type="presParOf" srcId="{1A8B9888-10FF-4CC9-8166-42316367B959}" destId="{11A9558F-5B36-4C1D-B3F5-B06DFBF35CD0}" srcOrd="0" destOrd="0" presId="urn:microsoft.com/office/officeart/2005/8/layout/hierarchy2"/>
    <dgm:cxn modelId="{C1524F39-083E-6340-9F8C-3A10EF8770CE}" type="presParOf" srcId="{1A8B9888-10FF-4CC9-8166-42316367B959}" destId="{D8FDFD0C-A3D1-417F-9019-D572923F81E7}" srcOrd="1" destOrd="0" presId="urn:microsoft.com/office/officeart/2005/8/layout/hierarchy2"/>
    <dgm:cxn modelId="{D725F5E1-ADC1-B648-ADA5-001BC3B78ACF}" type="presParOf" srcId="{9AE1A0CF-93BF-41F5-AADB-1CE5023719BA}" destId="{112C7D67-1FBD-41B9-AD85-5E2E21C81958}" srcOrd="4" destOrd="0" presId="urn:microsoft.com/office/officeart/2005/8/layout/hierarchy2"/>
    <dgm:cxn modelId="{5198AFDC-49C3-C349-BC40-2BEA290EC4C4}" type="presParOf" srcId="{112C7D67-1FBD-41B9-AD85-5E2E21C81958}" destId="{17E331E3-B96E-4C27-A002-EFCF48A85817}" srcOrd="0" destOrd="0" presId="urn:microsoft.com/office/officeart/2005/8/layout/hierarchy2"/>
    <dgm:cxn modelId="{AA355A78-5BA4-B74F-AECE-387BA06B6917}" type="presParOf" srcId="{9AE1A0CF-93BF-41F5-AADB-1CE5023719BA}" destId="{BDD1EC05-78C3-4878-B698-5C8EFB53BA62}" srcOrd="5" destOrd="0" presId="urn:microsoft.com/office/officeart/2005/8/layout/hierarchy2"/>
    <dgm:cxn modelId="{95497A5E-366F-AE4E-ABBE-AF2B5233D0CC}" type="presParOf" srcId="{BDD1EC05-78C3-4878-B698-5C8EFB53BA62}" destId="{52EE16E8-0A80-4E57-9E0D-79418E36E24D}" srcOrd="0" destOrd="0" presId="urn:microsoft.com/office/officeart/2005/8/layout/hierarchy2"/>
    <dgm:cxn modelId="{259AAA6A-ACDE-9641-8AD6-0181AE525731}" type="presParOf" srcId="{BDD1EC05-78C3-4878-B698-5C8EFB53BA62}" destId="{0ADB7969-C2EA-4AA5-A4DC-476841C8CE93}" srcOrd="1" destOrd="0" presId="urn:microsoft.com/office/officeart/2005/8/layout/hierarchy2"/>
    <dgm:cxn modelId="{17C73FB6-EFAE-D44A-BCFA-BAD4EF725BBF}" type="presParOf" srcId="{83418354-7E50-EE40-A8E6-086735CA4833}" destId="{A1039BD5-A701-40F2-86A2-F2711AA4DDEE}" srcOrd="2" destOrd="0" presId="urn:microsoft.com/office/officeart/2005/8/layout/hierarchy2"/>
    <dgm:cxn modelId="{4859BC60-23D1-2948-9727-184A35D7C5EA}" type="presParOf" srcId="{A1039BD5-A701-40F2-86A2-F2711AA4DDEE}" destId="{9C56BB4E-3F29-417E-A762-4F0E4F38CA45}" srcOrd="0" destOrd="0" presId="urn:microsoft.com/office/officeart/2005/8/layout/hierarchy2"/>
    <dgm:cxn modelId="{8AACE6E6-FF78-5E4F-A4F3-2741FFC6AFBF}" type="presParOf" srcId="{83418354-7E50-EE40-A8E6-086735CA4833}" destId="{7117FA9B-8084-41C6-B129-53C57E559411}" srcOrd="3" destOrd="0" presId="urn:microsoft.com/office/officeart/2005/8/layout/hierarchy2"/>
    <dgm:cxn modelId="{1C0EE6A1-2AE2-1542-A6B8-31D5EC4C6014}" type="presParOf" srcId="{7117FA9B-8084-41C6-B129-53C57E559411}" destId="{A250630B-8E25-486A-B1E0-957ACB2EE4D9}" srcOrd="0" destOrd="0" presId="urn:microsoft.com/office/officeart/2005/8/layout/hierarchy2"/>
    <dgm:cxn modelId="{4B3A6EE3-2E57-9643-A84C-D2DAEEDB3B08}" type="presParOf" srcId="{7117FA9B-8084-41C6-B129-53C57E559411}" destId="{DC7AB339-015F-4E15-837C-F8B55A6831A1}"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939CB3-097B-C14B-8952-7145B26E86AF}">
      <dsp:nvSpPr>
        <dsp:cNvPr id="0" name=""/>
        <dsp:cNvSpPr/>
      </dsp:nvSpPr>
      <dsp:spPr>
        <a:xfrm>
          <a:off x="7150" y="1916277"/>
          <a:ext cx="1994897" cy="50174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b="0" kern="1200">
              <a:latin typeface="宋体" panose="02010600030101010101" pitchFamily="2" charset="-122"/>
              <a:ea typeface="宋体" panose="02010600030101010101" pitchFamily="2" charset="-122"/>
            </a:rPr>
            <a:t>Quality improving</a:t>
          </a:r>
          <a:endParaRPr lang="en-US" altLang="zh-CN" sz="1600" b="0" kern="1200" dirty="0">
            <a:latin typeface="宋体" panose="02010600030101010101" pitchFamily="2" charset="-122"/>
            <a:ea typeface="宋体" panose="02010600030101010101" pitchFamily="2" charset="-122"/>
          </a:endParaRPr>
        </a:p>
      </dsp:txBody>
      <dsp:txXfrm>
        <a:off x="21846" y="1930973"/>
        <a:ext cx="1965505" cy="472350"/>
      </dsp:txXfrm>
    </dsp:sp>
    <dsp:sp modelId="{3E08DBBC-4AFB-2C41-89C6-D3113862869D}">
      <dsp:nvSpPr>
        <dsp:cNvPr id="0" name=""/>
        <dsp:cNvSpPr/>
      </dsp:nvSpPr>
      <dsp:spPr>
        <a:xfrm>
          <a:off x="7150" y="2493281"/>
          <a:ext cx="1994897" cy="50174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b="0" kern="1200" dirty="0">
              <a:latin typeface="宋体" panose="02010600030101010101" pitchFamily="2" charset="-122"/>
              <a:ea typeface="宋体" panose="02010600030101010101" pitchFamily="2" charset="-122"/>
            </a:rPr>
            <a:t>Model alternative</a:t>
          </a:r>
        </a:p>
      </dsp:txBody>
      <dsp:txXfrm>
        <a:off x="21846" y="2507977"/>
        <a:ext cx="1965505" cy="472350"/>
      </dsp:txXfrm>
    </dsp:sp>
    <dsp:sp modelId="{4EB6EC37-54B6-44DD-9928-065BE289F804}">
      <dsp:nvSpPr>
        <dsp:cNvPr id="0" name=""/>
        <dsp:cNvSpPr/>
      </dsp:nvSpPr>
      <dsp:spPr>
        <a:xfrm rot="19457599">
          <a:off x="1955585" y="2590133"/>
          <a:ext cx="494318" cy="19536"/>
        </a:xfrm>
        <a:custGeom>
          <a:avLst/>
          <a:gdLst/>
          <a:ahLst/>
          <a:cxnLst/>
          <a:rect l="0" t="0" r="0" b="0"/>
          <a:pathLst>
            <a:path>
              <a:moveTo>
                <a:pt x="0" y="9768"/>
              </a:moveTo>
              <a:lnTo>
                <a:pt x="494318" y="976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b="0" kern="1200">
            <a:latin typeface="宋体" panose="02010600030101010101" pitchFamily="2" charset="-122"/>
            <a:ea typeface="宋体" panose="02010600030101010101" pitchFamily="2" charset="-122"/>
          </a:endParaRPr>
        </a:p>
      </dsp:txBody>
      <dsp:txXfrm>
        <a:off x="1955585" y="2587543"/>
        <a:ext cx="494318" cy="24715"/>
      </dsp:txXfrm>
    </dsp:sp>
    <dsp:sp modelId="{27224243-21F7-4CF3-9C28-A02585F14977}">
      <dsp:nvSpPr>
        <dsp:cNvPr id="0" name=""/>
        <dsp:cNvSpPr/>
      </dsp:nvSpPr>
      <dsp:spPr>
        <a:xfrm>
          <a:off x="2403441" y="2204779"/>
          <a:ext cx="1354343" cy="50174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b="0" kern="1200" dirty="0">
              <a:latin typeface="宋体" panose="02010600030101010101" pitchFamily="2" charset="-122"/>
              <a:ea typeface="宋体" panose="02010600030101010101" pitchFamily="2" charset="-122"/>
            </a:rPr>
            <a:t>Single-query</a:t>
          </a:r>
          <a:endParaRPr lang="zh-CN" altLang="en-US" sz="1600" b="0" kern="1200" dirty="0">
            <a:latin typeface="宋体" panose="02010600030101010101" pitchFamily="2" charset="-122"/>
            <a:ea typeface="宋体" panose="02010600030101010101" pitchFamily="2" charset="-122"/>
          </a:endParaRPr>
        </a:p>
      </dsp:txBody>
      <dsp:txXfrm>
        <a:off x="2418137" y="2219475"/>
        <a:ext cx="1324951" cy="472350"/>
      </dsp:txXfrm>
    </dsp:sp>
    <dsp:sp modelId="{040D32EA-C5A3-4884-81CB-101CC86FBC40}">
      <dsp:nvSpPr>
        <dsp:cNvPr id="0" name=""/>
        <dsp:cNvSpPr/>
      </dsp:nvSpPr>
      <dsp:spPr>
        <a:xfrm rot="17500715">
          <a:off x="3415175" y="1941003"/>
          <a:ext cx="1086611" cy="19536"/>
        </a:xfrm>
        <a:custGeom>
          <a:avLst/>
          <a:gdLst/>
          <a:ahLst/>
          <a:cxnLst/>
          <a:rect l="0" t="0" r="0" b="0"/>
          <a:pathLst>
            <a:path>
              <a:moveTo>
                <a:pt x="0" y="9768"/>
              </a:moveTo>
              <a:lnTo>
                <a:pt x="1086611" y="9768"/>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b="0" kern="1200">
            <a:latin typeface="宋体" panose="02010600030101010101" pitchFamily="2" charset="-122"/>
            <a:ea typeface="宋体" panose="02010600030101010101" pitchFamily="2" charset="-122"/>
          </a:endParaRPr>
        </a:p>
      </dsp:txBody>
      <dsp:txXfrm>
        <a:off x="3415175" y="1923606"/>
        <a:ext cx="1086611" cy="54330"/>
      </dsp:txXfrm>
    </dsp:sp>
    <dsp:sp modelId="{91446046-2CF0-4AC7-8A25-C005F9A614AC}">
      <dsp:nvSpPr>
        <dsp:cNvPr id="0" name=""/>
        <dsp:cNvSpPr/>
      </dsp:nvSpPr>
      <dsp:spPr>
        <a:xfrm>
          <a:off x="4159178" y="1195022"/>
          <a:ext cx="1810727" cy="50174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b="0" kern="1200" dirty="0">
              <a:latin typeface="宋体" panose="02010600030101010101" pitchFamily="2" charset="-122"/>
              <a:ea typeface="宋体" panose="02010600030101010101" pitchFamily="2" charset="-122"/>
            </a:rPr>
            <a:t>Hardware-based</a:t>
          </a:r>
          <a:r>
            <a:rPr lang="zh-CN" altLang="en-US" sz="1600" b="0" kern="1200" dirty="0">
              <a:latin typeface="宋体" panose="02010600030101010101" pitchFamily="2" charset="-122"/>
              <a:ea typeface="宋体" panose="02010600030101010101" pitchFamily="2" charset="-122"/>
            </a:rPr>
            <a:t> </a:t>
          </a:r>
        </a:p>
      </dsp:txBody>
      <dsp:txXfrm>
        <a:off x="4173874" y="1209718"/>
        <a:ext cx="1781335" cy="472350"/>
      </dsp:txXfrm>
    </dsp:sp>
    <dsp:sp modelId="{CB15B705-AFB2-401F-9D7C-D0ABB623D5A2}">
      <dsp:nvSpPr>
        <dsp:cNvPr id="0" name=""/>
        <dsp:cNvSpPr/>
      </dsp:nvSpPr>
      <dsp:spPr>
        <a:xfrm rot="19457599">
          <a:off x="5923444" y="1291874"/>
          <a:ext cx="494318" cy="19536"/>
        </a:xfrm>
        <a:custGeom>
          <a:avLst/>
          <a:gdLst/>
          <a:ahLst/>
          <a:cxnLst/>
          <a:rect l="0" t="0" r="0" b="0"/>
          <a:pathLst>
            <a:path>
              <a:moveTo>
                <a:pt x="0" y="9768"/>
              </a:moveTo>
              <a:lnTo>
                <a:pt x="494318" y="9768"/>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b="0" kern="1200">
            <a:latin typeface="宋体" panose="02010600030101010101" pitchFamily="2" charset="-122"/>
            <a:ea typeface="宋体" panose="02010600030101010101" pitchFamily="2" charset="-122"/>
          </a:endParaRPr>
        </a:p>
      </dsp:txBody>
      <dsp:txXfrm>
        <a:off x="6158245" y="1289285"/>
        <a:ext cx="24715" cy="24715"/>
      </dsp:txXfrm>
    </dsp:sp>
    <dsp:sp modelId="{833874D8-1D8A-475D-AA2C-E187D0D0030A}">
      <dsp:nvSpPr>
        <dsp:cNvPr id="0" name=""/>
        <dsp:cNvSpPr/>
      </dsp:nvSpPr>
      <dsp:spPr>
        <a:xfrm>
          <a:off x="6371300" y="906520"/>
          <a:ext cx="1003484" cy="50174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b="0" kern="1200" dirty="0">
              <a:latin typeface="宋体" panose="02010600030101010101" pitchFamily="2" charset="-122"/>
              <a:ea typeface="宋体" panose="02010600030101010101" pitchFamily="2" charset="-122"/>
            </a:rPr>
            <a:t>Block I/O</a:t>
          </a:r>
          <a:endParaRPr lang="zh-CN" altLang="en-US" sz="1600" b="0" kern="1200" dirty="0">
            <a:latin typeface="宋体" panose="02010600030101010101" pitchFamily="2" charset="-122"/>
            <a:ea typeface="宋体" panose="02010600030101010101" pitchFamily="2" charset="-122"/>
          </a:endParaRPr>
        </a:p>
      </dsp:txBody>
      <dsp:txXfrm>
        <a:off x="6385996" y="921216"/>
        <a:ext cx="974092" cy="472350"/>
      </dsp:txXfrm>
    </dsp:sp>
    <dsp:sp modelId="{A73CA636-EA1F-4DA2-A4BE-4EA55F2284F1}">
      <dsp:nvSpPr>
        <dsp:cNvPr id="0" name=""/>
        <dsp:cNvSpPr/>
      </dsp:nvSpPr>
      <dsp:spPr>
        <a:xfrm rot="2142401">
          <a:off x="5923444" y="1580376"/>
          <a:ext cx="494318" cy="19536"/>
        </a:xfrm>
        <a:custGeom>
          <a:avLst/>
          <a:gdLst/>
          <a:ahLst/>
          <a:cxnLst/>
          <a:rect l="0" t="0" r="0" b="0"/>
          <a:pathLst>
            <a:path>
              <a:moveTo>
                <a:pt x="0" y="9768"/>
              </a:moveTo>
              <a:lnTo>
                <a:pt x="494318" y="9768"/>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b="0" kern="1200">
            <a:latin typeface="宋体" panose="02010600030101010101" pitchFamily="2" charset="-122"/>
            <a:ea typeface="宋体" panose="02010600030101010101" pitchFamily="2" charset="-122"/>
          </a:endParaRPr>
        </a:p>
      </dsp:txBody>
      <dsp:txXfrm>
        <a:off x="6158245" y="1577786"/>
        <a:ext cx="24715" cy="24715"/>
      </dsp:txXfrm>
    </dsp:sp>
    <dsp:sp modelId="{B09F7B71-1B43-4268-B884-A93AB0EF75B1}">
      <dsp:nvSpPr>
        <dsp:cNvPr id="0" name=""/>
        <dsp:cNvSpPr/>
      </dsp:nvSpPr>
      <dsp:spPr>
        <a:xfrm>
          <a:off x="6371300" y="1483524"/>
          <a:ext cx="1783473" cy="50174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b="0" kern="1200" dirty="0">
              <a:latin typeface="宋体" panose="02010600030101010101" pitchFamily="2" charset="-122"/>
              <a:ea typeface="宋体" panose="02010600030101010101" pitchFamily="2" charset="-122"/>
            </a:rPr>
            <a:t>Cache statistics</a:t>
          </a:r>
          <a:endParaRPr lang="zh-CN" altLang="en-US" sz="1600" b="0" kern="1200" dirty="0">
            <a:latin typeface="宋体" panose="02010600030101010101" pitchFamily="2" charset="-122"/>
            <a:ea typeface="宋体" panose="02010600030101010101" pitchFamily="2" charset="-122"/>
          </a:endParaRPr>
        </a:p>
      </dsp:txBody>
      <dsp:txXfrm>
        <a:off x="6385996" y="1498220"/>
        <a:ext cx="1754081" cy="472350"/>
      </dsp:txXfrm>
    </dsp:sp>
    <dsp:sp modelId="{4977425F-3BF6-4E0D-901C-DFB974C13F17}">
      <dsp:nvSpPr>
        <dsp:cNvPr id="0" name=""/>
        <dsp:cNvSpPr/>
      </dsp:nvSpPr>
      <dsp:spPr>
        <a:xfrm rot="2829178">
          <a:off x="3663357" y="2662258"/>
          <a:ext cx="590247" cy="19536"/>
        </a:xfrm>
        <a:custGeom>
          <a:avLst/>
          <a:gdLst/>
          <a:ahLst/>
          <a:cxnLst/>
          <a:rect l="0" t="0" r="0" b="0"/>
          <a:pathLst>
            <a:path>
              <a:moveTo>
                <a:pt x="0" y="9768"/>
              </a:moveTo>
              <a:lnTo>
                <a:pt x="590247" y="9768"/>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b="0" kern="1200">
            <a:latin typeface="宋体" panose="02010600030101010101" pitchFamily="2" charset="-122"/>
            <a:ea typeface="宋体" panose="02010600030101010101" pitchFamily="2" charset="-122"/>
          </a:endParaRPr>
        </a:p>
      </dsp:txBody>
      <dsp:txXfrm>
        <a:off x="3663357" y="2657270"/>
        <a:ext cx="590247" cy="29512"/>
      </dsp:txXfrm>
    </dsp:sp>
    <dsp:sp modelId="{FFF3060C-8989-4AF5-90DB-6CA8435E361F}">
      <dsp:nvSpPr>
        <dsp:cNvPr id="0" name=""/>
        <dsp:cNvSpPr/>
      </dsp:nvSpPr>
      <dsp:spPr>
        <a:xfrm>
          <a:off x="4159178" y="2637532"/>
          <a:ext cx="1810727" cy="50174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b="0" kern="1200" dirty="0">
              <a:latin typeface="宋体" panose="02010600030101010101" pitchFamily="2" charset="-122"/>
              <a:ea typeface="宋体" panose="02010600030101010101" pitchFamily="2" charset="-122"/>
            </a:rPr>
            <a:t>Semantic-based</a:t>
          </a:r>
          <a:endParaRPr lang="zh-CN" altLang="en-US" sz="1600" b="0" kern="1200" dirty="0">
            <a:latin typeface="宋体" panose="02010600030101010101" pitchFamily="2" charset="-122"/>
            <a:ea typeface="宋体" panose="02010600030101010101" pitchFamily="2" charset="-122"/>
          </a:endParaRPr>
        </a:p>
      </dsp:txBody>
      <dsp:txXfrm>
        <a:off x="4173874" y="2652228"/>
        <a:ext cx="1781335" cy="472350"/>
      </dsp:txXfrm>
    </dsp:sp>
    <dsp:sp modelId="{45366FDB-C75A-4D0E-90C5-269CC03CFBEF}">
      <dsp:nvSpPr>
        <dsp:cNvPr id="0" name=""/>
        <dsp:cNvSpPr/>
      </dsp:nvSpPr>
      <dsp:spPr>
        <a:xfrm rot="18289469">
          <a:off x="5819159" y="2590133"/>
          <a:ext cx="702887" cy="19536"/>
        </a:xfrm>
        <a:custGeom>
          <a:avLst/>
          <a:gdLst/>
          <a:ahLst/>
          <a:cxnLst/>
          <a:rect l="0" t="0" r="0" b="0"/>
          <a:pathLst>
            <a:path>
              <a:moveTo>
                <a:pt x="0" y="9768"/>
              </a:moveTo>
              <a:lnTo>
                <a:pt x="702887" y="9768"/>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b="0" kern="1200">
            <a:latin typeface="宋体" panose="02010600030101010101" pitchFamily="2" charset="-122"/>
            <a:ea typeface="宋体" panose="02010600030101010101" pitchFamily="2" charset="-122"/>
          </a:endParaRPr>
        </a:p>
      </dsp:txBody>
      <dsp:txXfrm>
        <a:off x="5819159" y="2582329"/>
        <a:ext cx="702887" cy="35144"/>
      </dsp:txXfrm>
    </dsp:sp>
    <dsp:sp modelId="{8E7C5F12-E263-497F-95F5-06592518CA37}">
      <dsp:nvSpPr>
        <dsp:cNvPr id="0" name=""/>
        <dsp:cNvSpPr/>
      </dsp:nvSpPr>
      <dsp:spPr>
        <a:xfrm>
          <a:off x="6371300" y="2060528"/>
          <a:ext cx="1810727" cy="50174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b="0" kern="1200" dirty="0">
              <a:latin typeface="宋体" panose="02010600030101010101" pitchFamily="2" charset="-122"/>
              <a:ea typeface="宋体" panose="02010600030101010101" pitchFamily="2" charset="-122"/>
            </a:rPr>
            <a:t>SQL query based</a:t>
          </a:r>
          <a:endParaRPr lang="zh-CN" altLang="en-US" sz="1600" b="0" kern="1200" dirty="0">
            <a:latin typeface="宋体" panose="02010600030101010101" pitchFamily="2" charset="-122"/>
            <a:ea typeface="宋体" panose="02010600030101010101" pitchFamily="2" charset="-122"/>
          </a:endParaRPr>
        </a:p>
      </dsp:txBody>
      <dsp:txXfrm>
        <a:off x="6385996" y="2075224"/>
        <a:ext cx="1781335" cy="472350"/>
      </dsp:txXfrm>
    </dsp:sp>
    <dsp:sp modelId="{EFC558A5-58C2-46AC-AC96-3A46F763CF31}">
      <dsp:nvSpPr>
        <dsp:cNvPr id="0" name=""/>
        <dsp:cNvSpPr/>
      </dsp:nvSpPr>
      <dsp:spPr>
        <a:xfrm>
          <a:off x="5969906" y="2878634"/>
          <a:ext cx="401393" cy="19536"/>
        </a:xfrm>
        <a:custGeom>
          <a:avLst/>
          <a:gdLst/>
          <a:ahLst/>
          <a:cxnLst/>
          <a:rect l="0" t="0" r="0" b="0"/>
          <a:pathLst>
            <a:path>
              <a:moveTo>
                <a:pt x="0" y="9768"/>
              </a:moveTo>
              <a:lnTo>
                <a:pt x="401393" y="9768"/>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b="0" kern="1200">
            <a:latin typeface="宋体" panose="02010600030101010101" pitchFamily="2" charset="-122"/>
            <a:ea typeface="宋体" panose="02010600030101010101" pitchFamily="2" charset="-122"/>
          </a:endParaRPr>
        </a:p>
      </dsp:txBody>
      <dsp:txXfrm>
        <a:off x="5969906" y="2878368"/>
        <a:ext cx="401393" cy="20069"/>
      </dsp:txXfrm>
    </dsp:sp>
    <dsp:sp modelId="{A997321C-BFC9-47CC-80F9-D62D8A39E698}">
      <dsp:nvSpPr>
        <dsp:cNvPr id="0" name=""/>
        <dsp:cNvSpPr/>
      </dsp:nvSpPr>
      <dsp:spPr>
        <a:xfrm>
          <a:off x="6371300" y="2637532"/>
          <a:ext cx="1810727" cy="50174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b="0" kern="1200" dirty="0">
              <a:latin typeface="宋体" panose="02010600030101010101" pitchFamily="2" charset="-122"/>
              <a:ea typeface="宋体" panose="02010600030101010101" pitchFamily="2" charset="-122"/>
            </a:rPr>
            <a:t>Query plan based</a:t>
          </a:r>
        </a:p>
      </dsp:txBody>
      <dsp:txXfrm>
        <a:off x="6385996" y="2652228"/>
        <a:ext cx="1781335" cy="472350"/>
      </dsp:txXfrm>
    </dsp:sp>
    <dsp:sp modelId="{6EE88CB6-F07C-4614-BE42-B9FCA0A70382}">
      <dsp:nvSpPr>
        <dsp:cNvPr id="0" name=""/>
        <dsp:cNvSpPr/>
      </dsp:nvSpPr>
      <dsp:spPr>
        <a:xfrm rot="19457599">
          <a:off x="8135565" y="2734383"/>
          <a:ext cx="494318" cy="19536"/>
        </a:xfrm>
        <a:custGeom>
          <a:avLst/>
          <a:gdLst/>
          <a:ahLst/>
          <a:cxnLst/>
          <a:rect l="0" t="0" r="0" b="0"/>
          <a:pathLst>
            <a:path>
              <a:moveTo>
                <a:pt x="0" y="9768"/>
              </a:moveTo>
              <a:lnTo>
                <a:pt x="494318" y="9768"/>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b="0" kern="1200">
            <a:latin typeface="宋体" panose="02010600030101010101" pitchFamily="2" charset="-122"/>
            <a:ea typeface="宋体" panose="02010600030101010101" pitchFamily="2" charset="-122"/>
          </a:endParaRPr>
        </a:p>
      </dsp:txBody>
      <dsp:txXfrm>
        <a:off x="8135565" y="2731794"/>
        <a:ext cx="494318" cy="24715"/>
      </dsp:txXfrm>
    </dsp:sp>
    <dsp:sp modelId="{A72FA42E-4A74-453A-8A82-55B9FD67FF1E}">
      <dsp:nvSpPr>
        <dsp:cNvPr id="0" name=""/>
        <dsp:cNvSpPr/>
      </dsp:nvSpPr>
      <dsp:spPr>
        <a:xfrm>
          <a:off x="8583421" y="2349030"/>
          <a:ext cx="1810727" cy="50174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b="0" kern="1200" dirty="0">
              <a:latin typeface="宋体" panose="02010600030101010101" pitchFamily="2" charset="-122"/>
              <a:ea typeface="宋体" panose="02010600030101010101" pitchFamily="2" charset="-122"/>
            </a:rPr>
            <a:t>Plan level</a:t>
          </a:r>
        </a:p>
      </dsp:txBody>
      <dsp:txXfrm>
        <a:off x="8598117" y="2363726"/>
        <a:ext cx="1781335" cy="472350"/>
      </dsp:txXfrm>
    </dsp:sp>
    <dsp:sp modelId="{63D367CA-4363-4074-8210-7C1840115705}">
      <dsp:nvSpPr>
        <dsp:cNvPr id="0" name=""/>
        <dsp:cNvSpPr/>
      </dsp:nvSpPr>
      <dsp:spPr>
        <a:xfrm rot="2142401">
          <a:off x="8135565" y="3022885"/>
          <a:ext cx="494318" cy="19536"/>
        </a:xfrm>
        <a:custGeom>
          <a:avLst/>
          <a:gdLst/>
          <a:ahLst/>
          <a:cxnLst/>
          <a:rect l="0" t="0" r="0" b="0"/>
          <a:pathLst>
            <a:path>
              <a:moveTo>
                <a:pt x="0" y="9768"/>
              </a:moveTo>
              <a:lnTo>
                <a:pt x="494318" y="9768"/>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b="0" kern="1200">
            <a:latin typeface="宋体" panose="02010600030101010101" pitchFamily="2" charset="-122"/>
            <a:ea typeface="宋体" panose="02010600030101010101" pitchFamily="2" charset="-122"/>
          </a:endParaRPr>
        </a:p>
      </dsp:txBody>
      <dsp:txXfrm>
        <a:off x="8135565" y="3020296"/>
        <a:ext cx="494318" cy="24715"/>
      </dsp:txXfrm>
    </dsp:sp>
    <dsp:sp modelId="{4B15433F-FBF3-42FE-B65D-09D4637B87AE}">
      <dsp:nvSpPr>
        <dsp:cNvPr id="0" name=""/>
        <dsp:cNvSpPr/>
      </dsp:nvSpPr>
      <dsp:spPr>
        <a:xfrm>
          <a:off x="8583421" y="2926033"/>
          <a:ext cx="1810727" cy="50174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b="0" kern="1200" dirty="0">
              <a:latin typeface="宋体" panose="02010600030101010101" pitchFamily="2" charset="-122"/>
              <a:ea typeface="宋体" panose="02010600030101010101" pitchFamily="2" charset="-122"/>
            </a:rPr>
            <a:t>Operator level</a:t>
          </a:r>
        </a:p>
      </dsp:txBody>
      <dsp:txXfrm>
        <a:off x="8598117" y="2940729"/>
        <a:ext cx="1781335" cy="472350"/>
      </dsp:txXfrm>
    </dsp:sp>
    <dsp:sp modelId="{3CA5F991-7E0D-4922-90C6-5B63EDD0CCC0}">
      <dsp:nvSpPr>
        <dsp:cNvPr id="0" name=""/>
        <dsp:cNvSpPr/>
      </dsp:nvSpPr>
      <dsp:spPr>
        <a:xfrm rot="3310531">
          <a:off x="5819159" y="3167136"/>
          <a:ext cx="702887" cy="19536"/>
        </a:xfrm>
        <a:custGeom>
          <a:avLst/>
          <a:gdLst/>
          <a:ahLst/>
          <a:cxnLst/>
          <a:rect l="0" t="0" r="0" b="0"/>
          <a:pathLst>
            <a:path>
              <a:moveTo>
                <a:pt x="0" y="9768"/>
              </a:moveTo>
              <a:lnTo>
                <a:pt x="702887" y="9768"/>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b="0" kern="1200">
            <a:latin typeface="宋体" panose="02010600030101010101" pitchFamily="2" charset="-122"/>
            <a:ea typeface="宋体" panose="02010600030101010101" pitchFamily="2" charset="-122"/>
          </a:endParaRPr>
        </a:p>
      </dsp:txBody>
      <dsp:txXfrm>
        <a:off x="5819159" y="3159332"/>
        <a:ext cx="702887" cy="35144"/>
      </dsp:txXfrm>
    </dsp:sp>
    <dsp:sp modelId="{11A9558F-5B36-4C1D-B3F5-B06DFBF35CD0}">
      <dsp:nvSpPr>
        <dsp:cNvPr id="0" name=""/>
        <dsp:cNvSpPr/>
      </dsp:nvSpPr>
      <dsp:spPr>
        <a:xfrm>
          <a:off x="6371300" y="3214535"/>
          <a:ext cx="1810727" cy="50174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b="0" kern="1200" dirty="0">
              <a:latin typeface="宋体" panose="02010600030101010101" pitchFamily="2" charset="-122"/>
              <a:ea typeface="宋体" panose="02010600030101010101" pitchFamily="2" charset="-122"/>
            </a:rPr>
            <a:t>combined</a:t>
          </a:r>
        </a:p>
      </dsp:txBody>
      <dsp:txXfrm>
        <a:off x="6385996" y="3229231"/>
        <a:ext cx="1781335" cy="472350"/>
      </dsp:txXfrm>
    </dsp:sp>
    <dsp:sp modelId="{112C7D67-1FBD-41B9-AD85-5E2E21C81958}">
      <dsp:nvSpPr>
        <dsp:cNvPr id="0" name=""/>
        <dsp:cNvSpPr/>
      </dsp:nvSpPr>
      <dsp:spPr>
        <a:xfrm rot="4099285">
          <a:off x="3415175" y="2950760"/>
          <a:ext cx="1086611" cy="19536"/>
        </a:xfrm>
        <a:custGeom>
          <a:avLst/>
          <a:gdLst/>
          <a:ahLst/>
          <a:cxnLst/>
          <a:rect l="0" t="0" r="0" b="0"/>
          <a:pathLst>
            <a:path>
              <a:moveTo>
                <a:pt x="0" y="9768"/>
              </a:moveTo>
              <a:lnTo>
                <a:pt x="1086611" y="9768"/>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b="0" kern="1200">
            <a:latin typeface="宋体" panose="02010600030101010101" pitchFamily="2" charset="-122"/>
            <a:ea typeface="宋体" panose="02010600030101010101" pitchFamily="2" charset="-122"/>
          </a:endParaRPr>
        </a:p>
      </dsp:txBody>
      <dsp:txXfrm>
        <a:off x="3415175" y="2933363"/>
        <a:ext cx="1086611" cy="54330"/>
      </dsp:txXfrm>
    </dsp:sp>
    <dsp:sp modelId="{52EE16E8-0A80-4E57-9E0D-79418E36E24D}">
      <dsp:nvSpPr>
        <dsp:cNvPr id="0" name=""/>
        <dsp:cNvSpPr/>
      </dsp:nvSpPr>
      <dsp:spPr>
        <a:xfrm>
          <a:off x="4159178" y="3214535"/>
          <a:ext cx="1810727" cy="50174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b="0" kern="1200" dirty="0">
              <a:latin typeface="宋体" panose="02010600030101010101" pitchFamily="2" charset="-122"/>
              <a:ea typeface="宋体" panose="02010600030101010101" pitchFamily="2" charset="-122"/>
            </a:rPr>
            <a:t>Combined</a:t>
          </a:r>
        </a:p>
      </dsp:txBody>
      <dsp:txXfrm>
        <a:off x="4173874" y="3229231"/>
        <a:ext cx="1781335" cy="472350"/>
      </dsp:txXfrm>
    </dsp:sp>
    <dsp:sp modelId="{A1039BD5-A701-40F2-86A2-F2711AA4DDEE}">
      <dsp:nvSpPr>
        <dsp:cNvPr id="0" name=""/>
        <dsp:cNvSpPr/>
      </dsp:nvSpPr>
      <dsp:spPr>
        <a:xfrm rot="2142401">
          <a:off x="1955585" y="2878634"/>
          <a:ext cx="494318" cy="19536"/>
        </a:xfrm>
        <a:custGeom>
          <a:avLst/>
          <a:gdLst/>
          <a:ahLst/>
          <a:cxnLst/>
          <a:rect l="0" t="0" r="0" b="0"/>
          <a:pathLst>
            <a:path>
              <a:moveTo>
                <a:pt x="0" y="9768"/>
              </a:moveTo>
              <a:lnTo>
                <a:pt x="494318" y="976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zh-CN" altLang="en-US" sz="1600" b="0" kern="1200">
            <a:latin typeface="宋体" panose="02010600030101010101" pitchFamily="2" charset="-122"/>
            <a:ea typeface="宋体" panose="02010600030101010101" pitchFamily="2" charset="-122"/>
          </a:endParaRPr>
        </a:p>
      </dsp:txBody>
      <dsp:txXfrm>
        <a:off x="1955585" y="2876045"/>
        <a:ext cx="494318" cy="24715"/>
      </dsp:txXfrm>
    </dsp:sp>
    <dsp:sp modelId="{A250630B-8E25-486A-B1E0-957ACB2EE4D9}">
      <dsp:nvSpPr>
        <dsp:cNvPr id="0" name=""/>
        <dsp:cNvSpPr/>
      </dsp:nvSpPr>
      <dsp:spPr>
        <a:xfrm>
          <a:off x="2403441" y="2781782"/>
          <a:ext cx="1354343" cy="50174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b="0" kern="1200" dirty="0">
              <a:latin typeface="宋体" panose="02010600030101010101" pitchFamily="2" charset="-122"/>
              <a:ea typeface="宋体" panose="02010600030101010101" pitchFamily="2" charset="-122"/>
            </a:rPr>
            <a:t>Concurrency</a:t>
          </a:r>
          <a:endParaRPr lang="zh-CN" altLang="en-US" sz="1600" b="0" kern="1200" dirty="0">
            <a:latin typeface="宋体" panose="02010600030101010101" pitchFamily="2" charset="-122"/>
            <a:ea typeface="宋体" panose="02010600030101010101" pitchFamily="2" charset="-122"/>
          </a:endParaRPr>
        </a:p>
      </dsp:txBody>
      <dsp:txXfrm>
        <a:off x="2418137" y="2796478"/>
        <a:ext cx="1324951" cy="47235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B0883-B065-C54B-92B0-1D98256D50AA}" type="datetimeFigureOut">
              <a:rPr kumimoji="1" lang="zh-CN" altLang="en-US" smtClean="0"/>
              <a:t>2022/9/16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D5142B-E501-884B-B443-BBE6EF748E9F}" type="slidenum">
              <a:rPr kumimoji="1" lang="zh-CN" altLang="en-US" smtClean="0"/>
              <a:t>‹#›</a:t>
            </a:fld>
            <a:endParaRPr kumimoji="1" lang="zh-CN" altLang="en-US"/>
          </a:p>
        </p:txBody>
      </p:sp>
    </p:spTree>
    <p:extLst>
      <p:ext uri="{BB962C8B-B14F-4D97-AF65-F5344CB8AC3E}">
        <p14:creationId xmlns:p14="http://schemas.microsoft.com/office/powerpoint/2010/main" val="1374215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CD5142B-E501-884B-B443-BBE6EF748E9F}" type="slidenum">
              <a:rPr kumimoji="1" lang="zh-CN" altLang="en-US" smtClean="0"/>
              <a:t>1</a:t>
            </a:fld>
            <a:endParaRPr kumimoji="1" lang="zh-CN" altLang="en-US"/>
          </a:p>
        </p:txBody>
      </p:sp>
    </p:spTree>
    <p:extLst>
      <p:ext uri="{BB962C8B-B14F-4D97-AF65-F5344CB8AC3E}">
        <p14:creationId xmlns:p14="http://schemas.microsoft.com/office/powerpoint/2010/main" val="1559727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CD5142B-E501-884B-B443-BBE6EF748E9F}" type="slidenum">
              <a:rPr kumimoji="1" lang="zh-CN" altLang="en-US" smtClean="0"/>
              <a:t>47</a:t>
            </a:fld>
            <a:endParaRPr kumimoji="1" lang="zh-CN" altLang="en-US"/>
          </a:p>
        </p:txBody>
      </p:sp>
    </p:spTree>
    <p:extLst>
      <p:ext uri="{BB962C8B-B14F-4D97-AF65-F5344CB8AC3E}">
        <p14:creationId xmlns:p14="http://schemas.microsoft.com/office/powerpoint/2010/main" val="3776085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kern="1200" dirty="0">
                <a:solidFill>
                  <a:schemeClr val="tx1"/>
                </a:solidFill>
                <a:effectLst/>
                <a:latin typeface="+mn-lt"/>
                <a:ea typeface="+mn-ea"/>
                <a:cs typeface="+mn-cs"/>
              </a:rPr>
              <a:t>Hi My name is </a:t>
            </a:r>
            <a:r>
              <a:rPr lang="en" altLang="zh-CN" sz="1200" b="0" i="0" kern="1200" dirty="0" err="1">
                <a:solidFill>
                  <a:schemeClr val="tx1"/>
                </a:solidFill>
                <a:effectLst/>
                <a:latin typeface="+mn-lt"/>
                <a:ea typeface="+mn-ea"/>
                <a:cs typeface="+mn-cs"/>
              </a:rPr>
              <a:t>Luming</a:t>
            </a:r>
            <a:r>
              <a:rPr lang="zh-CN" altLang="en-US" sz="1200" b="0" i="0" kern="1200" dirty="0">
                <a:solidFill>
                  <a:schemeClr val="tx1"/>
                </a:solidFill>
                <a:effectLst/>
                <a:latin typeface="+mn-lt"/>
                <a:ea typeface="+mn-ea"/>
                <a:cs typeface="+mn-cs"/>
              </a:rPr>
              <a:t> </a:t>
            </a:r>
            <a:r>
              <a:rPr lang="en-US" altLang="zh-CN" sz="1200" b="0" i="0" kern="1200">
                <a:solidFill>
                  <a:schemeClr val="tx1"/>
                </a:solidFill>
                <a:effectLst/>
                <a:latin typeface="+mn-lt"/>
                <a:ea typeface="+mn-ea"/>
                <a:cs typeface="+mn-cs"/>
              </a:rPr>
              <a:t>Sun</a:t>
            </a:r>
            <a:r>
              <a:rPr lang="en" altLang="zh-CN" sz="1200" b="0" i="0" kern="1200">
                <a:solidFill>
                  <a:schemeClr val="tx1"/>
                </a:solidFill>
                <a:effectLst/>
                <a:latin typeface="+mn-lt"/>
                <a:ea typeface="+mn-ea"/>
                <a:cs typeface="+mn-cs"/>
              </a:rPr>
              <a:t>. </a:t>
            </a:r>
            <a:r>
              <a:rPr lang="en" altLang="zh-CN" sz="1200" b="0" i="0" kern="1200" dirty="0">
                <a:solidFill>
                  <a:schemeClr val="tx1"/>
                </a:solidFill>
                <a:effectLst/>
                <a:latin typeface="+mn-lt"/>
                <a:ea typeface="+mn-ea"/>
                <a:cs typeface="+mn-cs"/>
              </a:rPr>
              <a:t>I am a PhD candidate at the Renmin university of China, The demonstration I present today is DeepO, a learned query optimizer.</a:t>
            </a:r>
          </a:p>
          <a:p>
            <a:r>
              <a:rPr lang="en" altLang="zh-CN" dirty="0"/>
              <a:t>As we all know, query optimization is crucial for the query performance of database systems. DeepO is a learning-based query optimizer that offers high-quality and fine-grained query optimization efficiently and practically.</a:t>
            </a:r>
            <a:endParaRPr kumimoji="1" lang="zh-CN" altLang="en-US" dirty="0"/>
          </a:p>
        </p:txBody>
      </p:sp>
      <p:sp>
        <p:nvSpPr>
          <p:cNvPr id="4" name="灯片编号占位符 3"/>
          <p:cNvSpPr>
            <a:spLocks noGrp="1"/>
          </p:cNvSpPr>
          <p:nvPr>
            <p:ph type="sldNum" sz="quarter" idx="5"/>
          </p:nvPr>
        </p:nvSpPr>
        <p:spPr/>
        <p:txBody>
          <a:bodyPr/>
          <a:lstStyle/>
          <a:p>
            <a:fld id="{3880EF67-99E5-1147-9715-9A3ABF0513A1}" type="slidenum">
              <a:rPr kumimoji="1" lang="zh-CN" altLang="en-US" smtClean="0"/>
              <a:t>51</a:t>
            </a:fld>
            <a:endParaRPr kumimoji="1" lang="zh-CN" altLang="en-US"/>
          </a:p>
        </p:txBody>
      </p:sp>
    </p:spTree>
    <p:extLst>
      <p:ext uri="{BB962C8B-B14F-4D97-AF65-F5344CB8AC3E}">
        <p14:creationId xmlns:p14="http://schemas.microsoft.com/office/powerpoint/2010/main" val="1892978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We first demonstrate the system architecture of DeepO. </a:t>
            </a:r>
          </a:p>
          <a:p>
            <a:endParaRPr lang="en" altLang="zh-CN" dirty="0"/>
          </a:p>
          <a:p>
            <a:r>
              <a:rPr lang="en" altLang="zh-CN" dirty="0"/>
              <a:t>DeepO consists of two phases: an offline cost learning phase, and an online optimization phase.</a:t>
            </a:r>
          </a:p>
          <a:p>
            <a:endParaRPr lang="en" altLang="zh-CN" dirty="0"/>
          </a:p>
          <a:p>
            <a:r>
              <a:rPr lang="en" altLang="zh-CN" dirty="0"/>
              <a:t>During the offline cost learning phase, DeepO collects query execution plans from PostgreSQL. And the Cost Learner is trained with the collected data in a supervised way. It involves three steps: operator embedding, where all operators of the query plans are embedded into dense and representative feature vectors. Plan embedding, where the embedded operators are transformed to tree-structured format according to the query plan. And cost learning, where we adopt a Bayesian (</a:t>
            </a:r>
            <a:r>
              <a:rPr lang="zh-CN" altLang="en-US" dirty="0"/>
              <a:t>背身）</a:t>
            </a:r>
            <a:r>
              <a:rPr lang="en-US" altLang="zh-CN" dirty="0"/>
              <a:t>-</a:t>
            </a:r>
            <a:r>
              <a:rPr lang="en" altLang="zh-CN" dirty="0"/>
              <a:t>neural-network-based Tree-LSTM to process the tree-structured vectors. By doing so, we can offer confidence-aware cost estimation for query plans.</a:t>
            </a:r>
          </a:p>
          <a:p>
            <a:endParaRPr lang="en" altLang="zh-CN" dirty="0"/>
          </a:p>
          <a:p>
            <a:r>
              <a:rPr lang="en" altLang="zh-CN" dirty="0"/>
              <a:t>In the online optimization phase, DeepO firstly generates a set of candidate optimization hints for new queries. At present, DeepO offers three kinds of optimization including scan methods, join methods, and join orders. After DeepO gets the optimization hint candidates, it will generate multiple query plans in parallel using the candidates. The plans are sent to the Cost Learner to get estimated cost and the confidence of the estimation. Then the Result Ranker will return the top-K optimization hints that have the smallest estimation cost with high confidence.</a:t>
            </a:r>
          </a:p>
          <a:p>
            <a:endParaRPr kumimoji="1" lang="en-US" altLang="zh-CN" dirty="0"/>
          </a:p>
          <a:p>
            <a:r>
              <a:rPr lang="en" altLang="zh-CN" dirty="0"/>
              <a:t>DeepO also has a web UI to interact with users and demonstrates the query execution improvements brought by DeepO. We will demonstrate it later.</a:t>
            </a:r>
            <a:endParaRPr kumimoji="1" lang="zh-CN" altLang="en-US" dirty="0"/>
          </a:p>
        </p:txBody>
      </p:sp>
      <p:sp>
        <p:nvSpPr>
          <p:cNvPr id="4" name="灯片编号占位符 3"/>
          <p:cNvSpPr>
            <a:spLocks noGrp="1"/>
          </p:cNvSpPr>
          <p:nvPr>
            <p:ph type="sldNum" sz="quarter" idx="5"/>
          </p:nvPr>
        </p:nvSpPr>
        <p:spPr/>
        <p:txBody>
          <a:bodyPr/>
          <a:lstStyle/>
          <a:p>
            <a:fld id="{3880EF67-99E5-1147-9715-9A3ABF0513A1}" type="slidenum">
              <a:rPr kumimoji="1" lang="zh-CN" altLang="en-US" smtClean="0"/>
              <a:t>52</a:t>
            </a:fld>
            <a:endParaRPr kumimoji="1" lang="zh-CN" altLang="en-US"/>
          </a:p>
        </p:txBody>
      </p:sp>
    </p:spTree>
    <p:extLst>
      <p:ext uri="{BB962C8B-B14F-4D97-AF65-F5344CB8AC3E}">
        <p14:creationId xmlns:p14="http://schemas.microsoft.com/office/powerpoint/2010/main" val="1880725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In summary, we identify contributions of DeepO as follows</a:t>
            </a:r>
          </a:p>
          <a:p>
            <a:r>
              <a:rPr lang="en" altLang="zh-CN" dirty="0"/>
              <a:t>DeepO is more practical than previous learning-based query optimization methods because it is integrated with the real database system. And DeepO </a:t>
            </a:r>
            <a:r>
              <a:rPr lang="en" altLang="zh-CN" dirty="0" err="1"/>
              <a:t>adpots</a:t>
            </a:r>
            <a:r>
              <a:rPr lang="en" altLang="zh-CN" dirty="0"/>
              <a:t> BNN-based Tree-LSTM to offer fine-grained query optimization. Besides, DeepO has a user-friendly web interface for interactive operation. And our preliminary experiments show that DeepO is comparable to common query optimizers and outperforms the baseline method after learning.</a:t>
            </a:r>
          </a:p>
          <a:p>
            <a:endParaRPr kumimoji="1" lang="zh-CN" altLang="en-US" dirty="0"/>
          </a:p>
        </p:txBody>
      </p:sp>
      <p:sp>
        <p:nvSpPr>
          <p:cNvPr id="4" name="灯片编号占位符 3"/>
          <p:cNvSpPr>
            <a:spLocks noGrp="1"/>
          </p:cNvSpPr>
          <p:nvPr>
            <p:ph type="sldNum" sz="quarter" idx="5"/>
          </p:nvPr>
        </p:nvSpPr>
        <p:spPr/>
        <p:txBody>
          <a:bodyPr/>
          <a:lstStyle/>
          <a:p>
            <a:fld id="{3880EF67-99E5-1147-9715-9A3ABF0513A1}" type="slidenum">
              <a:rPr kumimoji="1" lang="zh-CN" altLang="en-US" smtClean="0"/>
              <a:t>54</a:t>
            </a:fld>
            <a:endParaRPr kumimoji="1" lang="zh-CN" altLang="en-US"/>
          </a:p>
        </p:txBody>
      </p:sp>
    </p:spTree>
    <p:extLst>
      <p:ext uri="{BB962C8B-B14F-4D97-AF65-F5344CB8AC3E}">
        <p14:creationId xmlns:p14="http://schemas.microsoft.com/office/powerpoint/2010/main" val="932360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94F6F45-4F10-434B-BC32-19EFAEFBBD2E}" type="slidenum">
              <a:rPr kumimoji="1" lang="zh-CN" altLang="en-US" smtClean="0"/>
              <a:t>3</a:t>
            </a:fld>
            <a:endParaRPr kumimoji="1" lang="zh-CN" altLang="en-US"/>
          </a:p>
        </p:txBody>
      </p:sp>
    </p:spTree>
    <p:extLst>
      <p:ext uri="{BB962C8B-B14F-4D97-AF65-F5344CB8AC3E}">
        <p14:creationId xmlns:p14="http://schemas.microsoft.com/office/powerpoint/2010/main" val="1201151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94F6F45-4F10-434B-BC32-19EFAEFBBD2E}" type="slidenum">
              <a:rPr kumimoji="1" lang="zh-CN" altLang="en-US" smtClean="0"/>
              <a:t>4</a:t>
            </a:fld>
            <a:endParaRPr kumimoji="1" lang="zh-CN" altLang="en-US"/>
          </a:p>
        </p:txBody>
      </p:sp>
    </p:spTree>
    <p:extLst>
      <p:ext uri="{BB962C8B-B14F-4D97-AF65-F5344CB8AC3E}">
        <p14:creationId xmlns:p14="http://schemas.microsoft.com/office/powerpoint/2010/main" val="28059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AIDB</a:t>
            </a:r>
            <a:r>
              <a:rPr kumimoji="1" lang="zh-CN" altLang="en-US" dirty="0"/>
              <a:t>结合方式</a:t>
            </a:r>
          </a:p>
        </p:txBody>
      </p:sp>
      <p:sp>
        <p:nvSpPr>
          <p:cNvPr id="4" name="灯片编号占位符 3"/>
          <p:cNvSpPr>
            <a:spLocks noGrp="1"/>
          </p:cNvSpPr>
          <p:nvPr>
            <p:ph type="sldNum" sz="quarter" idx="5"/>
          </p:nvPr>
        </p:nvSpPr>
        <p:spPr/>
        <p:txBody>
          <a:bodyPr/>
          <a:lstStyle/>
          <a:p>
            <a:fld id="{F94F6F45-4F10-434B-BC32-19EFAEFBBD2E}" type="slidenum">
              <a:rPr kumimoji="1" lang="zh-CN" altLang="en-US" smtClean="0"/>
              <a:t>7</a:t>
            </a:fld>
            <a:endParaRPr kumimoji="1" lang="zh-CN" altLang="en-US"/>
          </a:p>
        </p:txBody>
      </p:sp>
    </p:spTree>
    <p:extLst>
      <p:ext uri="{BB962C8B-B14F-4D97-AF65-F5344CB8AC3E}">
        <p14:creationId xmlns:p14="http://schemas.microsoft.com/office/powerpoint/2010/main" val="1227808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CD5142B-E501-884B-B443-BBE6EF748E9F}" type="slidenum">
              <a:rPr kumimoji="1" lang="zh-CN" altLang="en-US" smtClean="0"/>
              <a:t>9</a:t>
            </a:fld>
            <a:endParaRPr kumimoji="1" lang="zh-CN" altLang="en-US"/>
          </a:p>
        </p:txBody>
      </p:sp>
    </p:spTree>
    <p:extLst>
      <p:ext uri="{BB962C8B-B14F-4D97-AF65-F5344CB8AC3E}">
        <p14:creationId xmlns:p14="http://schemas.microsoft.com/office/powerpoint/2010/main" val="153984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conclude that there does not exist one sampling method suitable for all cases. </a:t>
            </a:r>
            <a:endParaRPr kumimoji="1" lang="zh-CN" altLang="en-US" dirty="0"/>
          </a:p>
        </p:txBody>
      </p:sp>
      <p:sp>
        <p:nvSpPr>
          <p:cNvPr id="4" name="灯片编号占位符 3"/>
          <p:cNvSpPr>
            <a:spLocks noGrp="1"/>
          </p:cNvSpPr>
          <p:nvPr>
            <p:ph type="sldNum" sz="quarter" idx="5"/>
          </p:nvPr>
        </p:nvSpPr>
        <p:spPr/>
        <p:txBody>
          <a:bodyPr/>
          <a:lstStyle/>
          <a:p>
            <a:fld id="{ECD5142B-E501-884B-B443-BBE6EF748E9F}" type="slidenum">
              <a:rPr kumimoji="1" lang="zh-CN" altLang="en-US" smtClean="0"/>
              <a:t>11</a:t>
            </a:fld>
            <a:endParaRPr kumimoji="1" lang="zh-CN" altLang="en-US"/>
          </a:p>
        </p:txBody>
      </p:sp>
    </p:spTree>
    <p:extLst>
      <p:ext uri="{BB962C8B-B14F-4D97-AF65-F5344CB8AC3E}">
        <p14:creationId xmlns:p14="http://schemas.microsoft.com/office/powerpoint/2010/main" val="3928569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CD5142B-E501-884B-B443-BBE6EF748E9F}" type="slidenum">
              <a:rPr kumimoji="1" lang="zh-CN" altLang="en-US" smtClean="0"/>
              <a:t>22</a:t>
            </a:fld>
            <a:endParaRPr kumimoji="1" lang="zh-CN" altLang="en-US"/>
          </a:p>
        </p:txBody>
      </p:sp>
    </p:spTree>
    <p:extLst>
      <p:ext uri="{BB962C8B-B14F-4D97-AF65-F5344CB8AC3E}">
        <p14:creationId xmlns:p14="http://schemas.microsoft.com/office/powerpoint/2010/main" val="3219941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CD5142B-E501-884B-B443-BBE6EF748E9F}" type="slidenum">
              <a:rPr kumimoji="1" lang="zh-CN" altLang="en-US" smtClean="0"/>
              <a:t>23</a:t>
            </a:fld>
            <a:endParaRPr kumimoji="1" lang="zh-CN" altLang="en-US"/>
          </a:p>
        </p:txBody>
      </p:sp>
    </p:spTree>
    <p:extLst>
      <p:ext uri="{BB962C8B-B14F-4D97-AF65-F5344CB8AC3E}">
        <p14:creationId xmlns:p14="http://schemas.microsoft.com/office/powerpoint/2010/main" val="910800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CD5142B-E501-884B-B443-BBE6EF748E9F}" type="slidenum">
              <a:rPr kumimoji="1" lang="zh-CN" altLang="en-US" smtClean="0"/>
              <a:t>41</a:t>
            </a:fld>
            <a:endParaRPr kumimoji="1" lang="zh-CN" altLang="en-US"/>
          </a:p>
        </p:txBody>
      </p:sp>
    </p:spTree>
    <p:extLst>
      <p:ext uri="{BB962C8B-B14F-4D97-AF65-F5344CB8AC3E}">
        <p14:creationId xmlns:p14="http://schemas.microsoft.com/office/powerpoint/2010/main" val="4190003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984697-0F15-6F76-BE95-8CF8B92A44C7}"/>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B1A0C4F6-61B1-A46E-2C42-D18C1979E8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C6536F34-6DE1-4042-5398-1E1EBE3C3CAA}"/>
              </a:ext>
            </a:extLst>
          </p:cNvPr>
          <p:cNvSpPr>
            <a:spLocks noGrp="1"/>
          </p:cNvSpPr>
          <p:nvPr>
            <p:ph type="dt" sz="half" idx="10"/>
          </p:nvPr>
        </p:nvSpPr>
        <p:spPr/>
        <p:txBody>
          <a:bodyPr/>
          <a:lstStyle/>
          <a:p>
            <a:fld id="{FAF09AC8-ADFC-884A-BC8B-DFC93BB7551E}" type="datetimeFigureOut">
              <a:rPr kumimoji="1" lang="zh-CN" altLang="en-US" smtClean="0"/>
              <a:t>2022/9/16</a:t>
            </a:fld>
            <a:endParaRPr kumimoji="1" lang="zh-CN" altLang="en-US"/>
          </a:p>
        </p:txBody>
      </p:sp>
      <p:sp>
        <p:nvSpPr>
          <p:cNvPr id="5" name="页脚占位符 4">
            <a:extLst>
              <a:ext uri="{FF2B5EF4-FFF2-40B4-BE49-F238E27FC236}">
                <a16:creationId xmlns:a16="http://schemas.microsoft.com/office/drawing/2014/main" id="{D3C87061-1F84-D5E6-FD47-06AB43E3D66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C24D0E3-BF56-2FFC-9805-E1042C3F4C6C}"/>
              </a:ext>
            </a:extLst>
          </p:cNvPr>
          <p:cNvSpPr>
            <a:spLocks noGrp="1"/>
          </p:cNvSpPr>
          <p:nvPr>
            <p:ph type="sldNum" sz="quarter" idx="12"/>
          </p:nvPr>
        </p:nvSpPr>
        <p:spPr/>
        <p:txBody>
          <a:bodyPr/>
          <a:lstStyle/>
          <a:p>
            <a:fld id="{16C57A59-518E-694C-8C21-D52B9706725F}" type="slidenum">
              <a:rPr kumimoji="1" lang="zh-CN" altLang="en-US" smtClean="0"/>
              <a:t>‹#›</a:t>
            </a:fld>
            <a:endParaRPr kumimoji="1" lang="zh-CN" altLang="en-US"/>
          </a:p>
        </p:txBody>
      </p:sp>
    </p:spTree>
    <p:extLst>
      <p:ext uri="{BB962C8B-B14F-4D97-AF65-F5344CB8AC3E}">
        <p14:creationId xmlns:p14="http://schemas.microsoft.com/office/powerpoint/2010/main" val="1158600793"/>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A2EE92-A22A-A390-2EE1-7258DBFCBF9A}"/>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AC3A5A2-95C3-6EBC-15D4-53F39ABD4533}"/>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65F5F6C-D67D-714F-C4C9-472EE6BD0641}"/>
              </a:ext>
            </a:extLst>
          </p:cNvPr>
          <p:cNvSpPr>
            <a:spLocks noGrp="1"/>
          </p:cNvSpPr>
          <p:nvPr>
            <p:ph type="dt" sz="half" idx="10"/>
          </p:nvPr>
        </p:nvSpPr>
        <p:spPr/>
        <p:txBody>
          <a:bodyPr/>
          <a:lstStyle/>
          <a:p>
            <a:fld id="{FAF09AC8-ADFC-884A-BC8B-DFC93BB7551E}" type="datetimeFigureOut">
              <a:rPr kumimoji="1" lang="zh-CN" altLang="en-US" smtClean="0"/>
              <a:t>2022/9/16</a:t>
            </a:fld>
            <a:endParaRPr kumimoji="1" lang="zh-CN" altLang="en-US"/>
          </a:p>
        </p:txBody>
      </p:sp>
      <p:sp>
        <p:nvSpPr>
          <p:cNvPr id="5" name="页脚占位符 4">
            <a:extLst>
              <a:ext uri="{FF2B5EF4-FFF2-40B4-BE49-F238E27FC236}">
                <a16:creationId xmlns:a16="http://schemas.microsoft.com/office/drawing/2014/main" id="{2C8DC120-0FC2-E899-B75E-021BD88141E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6FA2406-D481-1E2E-2860-950CB906466F}"/>
              </a:ext>
            </a:extLst>
          </p:cNvPr>
          <p:cNvSpPr>
            <a:spLocks noGrp="1"/>
          </p:cNvSpPr>
          <p:nvPr>
            <p:ph type="sldNum" sz="quarter" idx="12"/>
          </p:nvPr>
        </p:nvSpPr>
        <p:spPr/>
        <p:txBody>
          <a:bodyPr/>
          <a:lstStyle/>
          <a:p>
            <a:fld id="{16C57A59-518E-694C-8C21-D52B9706725F}" type="slidenum">
              <a:rPr kumimoji="1" lang="zh-CN" altLang="en-US" smtClean="0"/>
              <a:t>‹#›</a:t>
            </a:fld>
            <a:endParaRPr kumimoji="1" lang="zh-CN" altLang="en-US"/>
          </a:p>
        </p:txBody>
      </p:sp>
    </p:spTree>
    <p:extLst>
      <p:ext uri="{BB962C8B-B14F-4D97-AF65-F5344CB8AC3E}">
        <p14:creationId xmlns:p14="http://schemas.microsoft.com/office/powerpoint/2010/main" val="2181087729"/>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D9FC10-E641-1BDE-EF85-4F13BAF6CF59}"/>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DA0C0C9B-6FD2-DB82-C878-C55817091921}"/>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331B5E2-D088-6E00-FDA1-64BDA133D87C}"/>
              </a:ext>
            </a:extLst>
          </p:cNvPr>
          <p:cNvSpPr>
            <a:spLocks noGrp="1"/>
          </p:cNvSpPr>
          <p:nvPr>
            <p:ph type="dt" sz="half" idx="10"/>
          </p:nvPr>
        </p:nvSpPr>
        <p:spPr/>
        <p:txBody>
          <a:bodyPr/>
          <a:lstStyle/>
          <a:p>
            <a:fld id="{FAF09AC8-ADFC-884A-BC8B-DFC93BB7551E}" type="datetimeFigureOut">
              <a:rPr kumimoji="1" lang="zh-CN" altLang="en-US" smtClean="0"/>
              <a:t>2022/9/16</a:t>
            </a:fld>
            <a:endParaRPr kumimoji="1" lang="zh-CN" altLang="en-US"/>
          </a:p>
        </p:txBody>
      </p:sp>
      <p:sp>
        <p:nvSpPr>
          <p:cNvPr id="5" name="页脚占位符 4">
            <a:extLst>
              <a:ext uri="{FF2B5EF4-FFF2-40B4-BE49-F238E27FC236}">
                <a16:creationId xmlns:a16="http://schemas.microsoft.com/office/drawing/2014/main" id="{CA7CD80C-57B4-4DDC-D0E1-1B209462CD5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835E683-C9B3-654A-E387-148945A2DC97}"/>
              </a:ext>
            </a:extLst>
          </p:cNvPr>
          <p:cNvSpPr>
            <a:spLocks noGrp="1"/>
          </p:cNvSpPr>
          <p:nvPr>
            <p:ph type="sldNum" sz="quarter" idx="12"/>
          </p:nvPr>
        </p:nvSpPr>
        <p:spPr/>
        <p:txBody>
          <a:bodyPr/>
          <a:lstStyle/>
          <a:p>
            <a:fld id="{16C57A59-518E-694C-8C21-D52B9706725F}" type="slidenum">
              <a:rPr kumimoji="1" lang="zh-CN" altLang="en-US" smtClean="0"/>
              <a:t>‹#›</a:t>
            </a:fld>
            <a:endParaRPr kumimoji="1" lang="zh-CN" altLang="en-US"/>
          </a:p>
        </p:txBody>
      </p:sp>
    </p:spTree>
    <p:extLst>
      <p:ext uri="{BB962C8B-B14F-4D97-AF65-F5344CB8AC3E}">
        <p14:creationId xmlns:p14="http://schemas.microsoft.com/office/powerpoint/2010/main" val="3858802200"/>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371CB0-3393-2ED5-CA4D-66D3ADE30F3A}"/>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6190ECB-E696-7D19-6ADA-4D20DEFD9BB7}"/>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7F9CCA8-B461-B9CA-D12C-2EF90904D6BB}"/>
              </a:ext>
            </a:extLst>
          </p:cNvPr>
          <p:cNvSpPr>
            <a:spLocks noGrp="1"/>
          </p:cNvSpPr>
          <p:nvPr>
            <p:ph type="dt" sz="half" idx="10"/>
          </p:nvPr>
        </p:nvSpPr>
        <p:spPr/>
        <p:txBody>
          <a:bodyPr/>
          <a:lstStyle/>
          <a:p>
            <a:fld id="{FAF09AC8-ADFC-884A-BC8B-DFC93BB7551E}" type="datetimeFigureOut">
              <a:rPr kumimoji="1" lang="zh-CN" altLang="en-US" smtClean="0"/>
              <a:t>2022/9/16</a:t>
            </a:fld>
            <a:endParaRPr kumimoji="1" lang="zh-CN" altLang="en-US"/>
          </a:p>
        </p:txBody>
      </p:sp>
      <p:sp>
        <p:nvSpPr>
          <p:cNvPr id="5" name="页脚占位符 4">
            <a:extLst>
              <a:ext uri="{FF2B5EF4-FFF2-40B4-BE49-F238E27FC236}">
                <a16:creationId xmlns:a16="http://schemas.microsoft.com/office/drawing/2014/main" id="{9A828DE3-EDBE-1F1A-3EAB-C314F61738E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F8043FF-9C53-9192-498C-030FB6861C9E}"/>
              </a:ext>
            </a:extLst>
          </p:cNvPr>
          <p:cNvSpPr>
            <a:spLocks noGrp="1"/>
          </p:cNvSpPr>
          <p:nvPr>
            <p:ph type="sldNum" sz="quarter" idx="12"/>
          </p:nvPr>
        </p:nvSpPr>
        <p:spPr/>
        <p:txBody>
          <a:bodyPr/>
          <a:lstStyle/>
          <a:p>
            <a:fld id="{16C57A59-518E-694C-8C21-D52B9706725F}" type="slidenum">
              <a:rPr kumimoji="1" lang="zh-CN" altLang="en-US" smtClean="0"/>
              <a:t>‹#›</a:t>
            </a:fld>
            <a:endParaRPr kumimoji="1" lang="zh-CN" altLang="en-US"/>
          </a:p>
        </p:txBody>
      </p:sp>
    </p:spTree>
    <p:extLst>
      <p:ext uri="{BB962C8B-B14F-4D97-AF65-F5344CB8AC3E}">
        <p14:creationId xmlns:p14="http://schemas.microsoft.com/office/powerpoint/2010/main" val="3212132161"/>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2EDF8-5FB3-FE2D-D9AB-27F3CC9EB55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431B14DB-B9DE-5042-2A60-142CE4DA94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0E3197C9-0D02-A31C-9342-6989347E06B5}"/>
              </a:ext>
            </a:extLst>
          </p:cNvPr>
          <p:cNvSpPr>
            <a:spLocks noGrp="1"/>
          </p:cNvSpPr>
          <p:nvPr>
            <p:ph type="dt" sz="half" idx="10"/>
          </p:nvPr>
        </p:nvSpPr>
        <p:spPr/>
        <p:txBody>
          <a:bodyPr/>
          <a:lstStyle/>
          <a:p>
            <a:fld id="{FAF09AC8-ADFC-884A-BC8B-DFC93BB7551E}" type="datetimeFigureOut">
              <a:rPr kumimoji="1" lang="zh-CN" altLang="en-US" smtClean="0"/>
              <a:t>2022/9/16</a:t>
            </a:fld>
            <a:endParaRPr kumimoji="1" lang="zh-CN" altLang="en-US"/>
          </a:p>
        </p:txBody>
      </p:sp>
      <p:sp>
        <p:nvSpPr>
          <p:cNvPr id="5" name="页脚占位符 4">
            <a:extLst>
              <a:ext uri="{FF2B5EF4-FFF2-40B4-BE49-F238E27FC236}">
                <a16:creationId xmlns:a16="http://schemas.microsoft.com/office/drawing/2014/main" id="{48E1D4D6-8EC5-ED1C-4D4D-13772EDB19C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10ED8CF-D2C9-506D-3CA8-439BBC97D103}"/>
              </a:ext>
            </a:extLst>
          </p:cNvPr>
          <p:cNvSpPr>
            <a:spLocks noGrp="1"/>
          </p:cNvSpPr>
          <p:nvPr>
            <p:ph type="sldNum" sz="quarter" idx="12"/>
          </p:nvPr>
        </p:nvSpPr>
        <p:spPr/>
        <p:txBody>
          <a:bodyPr/>
          <a:lstStyle/>
          <a:p>
            <a:fld id="{16C57A59-518E-694C-8C21-D52B9706725F}" type="slidenum">
              <a:rPr kumimoji="1" lang="zh-CN" altLang="en-US" smtClean="0"/>
              <a:t>‹#›</a:t>
            </a:fld>
            <a:endParaRPr kumimoji="1" lang="zh-CN" altLang="en-US"/>
          </a:p>
        </p:txBody>
      </p:sp>
    </p:spTree>
    <p:extLst>
      <p:ext uri="{BB962C8B-B14F-4D97-AF65-F5344CB8AC3E}">
        <p14:creationId xmlns:p14="http://schemas.microsoft.com/office/powerpoint/2010/main" val="3272833061"/>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E5AFAA-C87A-59C0-A85C-0E0C887C634A}"/>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17CA1F5-48E7-2B4A-B7AB-091ADA380339}"/>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4DD22730-0324-C00C-0D6A-4D26F50414B1}"/>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073D070E-1EA3-728D-2B32-58E92B900D8D}"/>
              </a:ext>
            </a:extLst>
          </p:cNvPr>
          <p:cNvSpPr>
            <a:spLocks noGrp="1"/>
          </p:cNvSpPr>
          <p:nvPr>
            <p:ph type="dt" sz="half" idx="10"/>
          </p:nvPr>
        </p:nvSpPr>
        <p:spPr/>
        <p:txBody>
          <a:bodyPr/>
          <a:lstStyle/>
          <a:p>
            <a:fld id="{FAF09AC8-ADFC-884A-BC8B-DFC93BB7551E}" type="datetimeFigureOut">
              <a:rPr kumimoji="1" lang="zh-CN" altLang="en-US" smtClean="0"/>
              <a:t>2022/9/16</a:t>
            </a:fld>
            <a:endParaRPr kumimoji="1" lang="zh-CN" altLang="en-US"/>
          </a:p>
        </p:txBody>
      </p:sp>
      <p:sp>
        <p:nvSpPr>
          <p:cNvPr id="6" name="页脚占位符 5">
            <a:extLst>
              <a:ext uri="{FF2B5EF4-FFF2-40B4-BE49-F238E27FC236}">
                <a16:creationId xmlns:a16="http://schemas.microsoft.com/office/drawing/2014/main" id="{1B677263-8DF0-EB1A-2AF1-323A364477F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5421D80-7B64-1709-8F52-306F99452CBF}"/>
              </a:ext>
            </a:extLst>
          </p:cNvPr>
          <p:cNvSpPr>
            <a:spLocks noGrp="1"/>
          </p:cNvSpPr>
          <p:nvPr>
            <p:ph type="sldNum" sz="quarter" idx="12"/>
          </p:nvPr>
        </p:nvSpPr>
        <p:spPr/>
        <p:txBody>
          <a:bodyPr/>
          <a:lstStyle/>
          <a:p>
            <a:fld id="{16C57A59-518E-694C-8C21-D52B9706725F}" type="slidenum">
              <a:rPr kumimoji="1" lang="zh-CN" altLang="en-US" smtClean="0"/>
              <a:t>‹#›</a:t>
            </a:fld>
            <a:endParaRPr kumimoji="1" lang="zh-CN" altLang="en-US"/>
          </a:p>
        </p:txBody>
      </p:sp>
    </p:spTree>
    <p:extLst>
      <p:ext uri="{BB962C8B-B14F-4D97-AF65-F5344CB8AC3E}">
        <p14:creationId xmlns:p14="http://schemas.microsoft.com/office/powerpoint/2010/main" val="1259279388"/>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B29F1-489D-4B3A-B041-240246AB2EF4}"/>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F7A0043-BE1F-2F99-0AB6-5008D56C41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B354E3C-351E-F42C-597D-854DECC8813C}"/>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E16A17C5-3C8B-4C44-39FF-F5AD783003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FBC504F3-A158-EE8F-BA0C-55A5FC365DAF}"/>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E24828F6-B832-7BBE-94CA-64BBA0A9FB1D}"/>
              </a:ext>
            </a:extLst>
          </p:cNvPr>
          <p:cNvSpPr>
            <a:spLocks noGrp="1"/>
          </p:cNvSpPr>
          <p:nvPr>
            <p:ph type="dt" sz="half" idx="10"/>
          </p:nvPr>
        </p:nvSpPr>
        <p:spPr/>
        <p:txBody>
          <a:bodyPr/>
          <a:lstStyle/>
          <a:p>
            <a:fld id="{FAF09AC8-ADFC-884A-BC8B-DFC93BB7551E}" type="datetimeFigureOut">
              <a:rPr kumimoji="1" lang="zh-CN" altLang="en-US" smtClean="0"/>
              <a:t>2022/9/16</a:t>
            </a:fld>
            <a:endParaRPr kumimoji="1" lang="zh-CN" altLang="en-US"/>
          </a:p>
        </p:txBody>
      </p:sp>
      <p:sp>
        <p:nvSpPr>
          <p:cNvPr id="8" name="页脚占位符 7">
            <a:extLst>
              <a:ext uri="{FF2B5EF4-FFF2-40B4-BE49-F238E27FC236}">
                <a16:creationId xmlns:a16="http://schemas.microsoft.com/office/drawing/2014/main" id="{6A915256-B94A-5118-C7EE-66860A6D88FB}"/>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D908819F-6B4C-917B-A309-7AC66FC8C32B}"/>
              </a:ext>
            </a:extLst>
          </p:cNvPr>
          <p:cNvSpPr>
            <a:spLocks noGrp="1"/>
          </p:cNvSpPr>
          <p:nvPr>
            <p:ph type="sldNum" sz="quarter" idx="12"/>
          </p:nvPr>
        </p:nvSpPr>
        <p:spPr/>
        <p:txBody>
          <a:bodyPr/>
          <a:lstStyle/>
          <a:p>
            <a:fld id="{16C57A59-518E-694C-8C21-D52B9706725F}" type="slidenum">
              <a:rPr kumimoji="1" lang="zh-CN" altLang="en-US" smtClean="0"/>
              <a:t>‹#›</a:t>
            </a:fld>
            <a:endParaRPr kumimoji="1" lang="zh-CN" altLang="en-US"/>
          </a:p>
        </p:txBody>
      </p:sp>
    </p:spTree>
    <p:extLst>
      <p:ext uri="{BB962C8B-B14F-4D97-AF65-F5344CB8AC3E}">
        <p14:creationId xmlns:p14="http://schemas.microsoft.com/office/powerpoint/2010/main" val="1809391716"/>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15DEBE-5276-3BBA-73DB-8EDDB93DA1AE}"/>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81103AC1-112C-BD35-7C1C-2AD0E5262280}"/>
              </a:ext>
            </a:extLst>
          </p:cNvPr>
          <p:cNvSpPr>
            <a:spLocks noGrp="1"/>
          </p:cNvSpPr>
          <p:nvPr>
            <p:ph type="dt" sz="half" idx="10"/>
          </p:nvPr>
        </p:nvSpPr>
        <p:spPr/>
        <p:txBody>
          <a:bodyPr/>
          <a:lstStyle/>
          <a:p>
            <a:fld id="{FAF09AC8-ADFC-884A-BC8B-DFC93BB7551E}" type="datetimeFigureOut">
              <a:rPr kumimoji="1" lang="zh-CN" altLang="en-US" smtClean="0"/>
              <a:t>2022/9/16</a:t>
            </a:fld>
            <a:endParaRPr kumimoji="1" lang="zh-CN" altLang="en-US"/>
          </a:p>
        </p:txBody>
      </p:sp>
      <p:sp>
        <p:nvSpPr>
          <p:cNvPr id="4" name="页脚占位符 3">
            <a:extLst>
              <a:ext uri="{FF2B5EF4-FFF2-40B4-BE49-F238E27FC236}">
                <a16:creationId xmlns:a16="http://schemas.microsoft.com/office/drawing/2014/main" id="{3CCB2131-0835-CE7E-7470-EFF8C7D91FC5}"/>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60F2834B-9074-C35C-FBB8-7D0675BA8563}"/>
              </a:ext>
            </a:extLst>
          </p:cNvPr>
          <p:cNvSpPr>
            <a:spLocks noGrp="1"/>
          </p:cNvSpPr>
          <p:nvPr>
            <p:ph type="sldNum" sz="quarter" idx="12"/>
          </p:nvPr>
        </p:nvSpPr>
        <p:spPr/>
        <p:txBody>
          <a:bodyPr/>
          <a:lstStyle/>
          <a:p>
            <a:fld id="{16C57A59-518E-694C-8C21-D52B9706725F}" type="slidenum">
              <a:rPr kumimoji="1" lang="zh-CN" altLang="en-US" smtClean="0"/>
              <a:t>‹#›</a:t>
            </a:fld>
            <a:endParaRPr kumimoji="1" lang="zh-CN" altLang="en-US"/>
          </a:p>
        </p:txBody>
      </p:sp>
    </p:spTree>
    <p:extLst>
      <p:ext uri="{BB962C8B-B14F-4D97-AF65-F5344CB8AC3E}">
        <p14:creationId xmlns:p14="http://schemas.microsoft.com/office/powerpoint/2010/main" val="4265629228"/>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FE5E921-BED4-3603-06D6-A9365965C665}"/>
              </a:ext>
            </a:extLst>
          </p:cNvPr>
          <p:cNvSpPr>
            <a:spLocks noGrp="1"/>
          </p:cNvSpPr>
          <p:nvPr>
            <p:ph type="dt" sz="half" idx="10"/>
          </p:nvPr>
        </p:nvSpPr>
        <p:spPr/>
        <p:txBody>
          <a:bodyPr/>
          <a:lstStyle/>
          <a:p>
            <a:fld id="{FAF09AC8-ADFC-884A-BC8B-DFC93BB7551E}" type="datetimeFigureOut">
              <a:rPr kumimoji="1" lang="zh-CN" altLang="en-US" smtClean="0"/>
              <a:t>2022/9/16</a:t>
            </a:fld>
            <a:endParaRPr kumimoji="1" lang="zh-CN" altLang="en-US"/>
          </a:p>
        </p:txBody>
      </p:sp>
      <p:sp>
        <p:nvSpPr>
          <p:cNvPr id="3" name="页脚占位符 2">
            <a:extLst>
              <a:ext uri="{FF2B5EF4-FFF2-40B4-BE49-F238E27FC236}">
                <a16:creationId xmlns:a16="http://schemas.microsoft.com/office/drawing/2014/main" id="{850E3AC5-A4E4-06EA-C65A-7781B010D500}"/>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8F57AC0B-0F53-07DB-5587-8322306FF0E8}"/>
              </a:ext>
            </a:extLst>
          </p:cNvPr>
          <p:cNvSpPr>
            <a:spLocks noGrp="1"/>
          </p:cNvSpPr>
          <p:nvPr>
            <p:ph type="sldNum" sz="quarter" idx="12"/>
          </p:nvPr>
        </p:nvSpPr>
        <p:spPr/>
        <p:txBody>
          <a:bodyPr/>
          <a:lstStyle/>
          <a:p>
            <a:fld id="{16C57A59-518E-694C-8C21-D52B9706725F}" type="slidenum">
              <a:rPr kumimoji="1" lang="zh-CN" altLang="en-US" smtClean="0"/>
              <a:t>‹#›</a:t>
            </a:fld>
            <a:endParaRPr kumimoji="1" lang="zh-CN" altLang="en-US"/>
          </a:p>
        </p:txBody>
      </p:sp>
    </p:spTree>
    <p:extLst>
      <p:ext uri="{BB962C8B-B14F-4D97-AF65-F5344CB8AC3E}">
        <p14:creationId xmlns:p14="http://schemas.microsoft.com/office/powerpoint/2010/main" val="2604917863"/>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C99AE9-EDC1-1AA6-C684-B1BA3A638E2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03FC2F6-104F-0FEA-47C7-230A63B8A2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1559EEAC-8200-9B65-EDD2-17B85C1A01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A3CBD94-CE7B-800C-9432-546E3002F06F}"/>
              </a:ext>
            </a:extLst>
          </p:cNvPr>
          <p:cNvSpPr>
            <a:spLocks noGrp="1"/>
          </p:cNvSpPr>
          <p:nvPr>
            <p:ph type="dt" sz="half" idx="10"/>
          </p:nvPr>
        </p:nvSpPr>
        <p:spPr/>
        <p:txBody>
          <a:bodyPr/>
          <a:lstStyle/>
          <a:p>
            <a:fld id="{FAF09AC8-ADFC-884A-BC8B-DFC93BB7551E}" type="datetimeFigureOut">
              <a:rPr kumimoji="1" lang="zh-CN" altLang="en-US" smtClean="0"/>
              <a:t>2022/9/16</a:t>
            </a:fld>
            <a:endParaRPr kumimoji="1" lang="zh-CN" altLang="en-US"/>
          </a:p>
        </p:txBody>
      </p:sp>
      <p:sp>
        <p:nvSpPr>
          <p:cNvPr id="6" name="页脚占位符 5">
            <a:extLst>
              <a:ext uri="{FF2B5EF4-FFF2-40B4-BE49-F238E27FC236}">
                <a16:creationId xmlns:a16="http://schemas.microsoft.com/office/drawing/2014/main" id="{41656570-CFCE-BC71-3791-8F5C8FA225A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9739B9C-A919-D79C-0BAA-5625B01FB376}"/>
              </a:ext>
            </a:extLst>
          </p:cNvPr>
          <p:cNvSpPr>
            <a:spLocks noGrp="1"/>
          </p:cNvSpPr>
          <p:nvPr>
            <p:ph type="sldNum" sz="quarter" idx="12"/>
          </p:nvPr>
        </p:nvSpPr>
        <p:spPr/>
        <p:txBody>
          <a:bodyPr/>
          <a:lstStyle/>
          <a:p>
            <a:fld id="{16C57A59-518E-694C-8C21-D52B9706725F}" type="slidenum">
              <a:rPr kumimoji="1" lang="zh-CN" altLang="en-US" smtClean="0"/>
              <a:t>‹#›</a:t>
            </a:fld>
            <a:endParaRPr kumimoji="1" lang="zh-CN" altLang="en-US"/>
          </a:p>
        </p:txBody>
      </p:sp>
    </p:spTree>
    <p:extLst>
      <p:ext uri="{BB962C8B-B14F-4D97-AF65-F5344CB8AC3E}">
        <p14:creationId xmlns:p14="http://schemas.microsoft.com/office/powerpoint/2010/main" val="3834024171"/>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E2F279-C922-A913-751C-1F4165EBED0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4BBE357-33E3-C773-6CF9-BB436FAD4A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3FE63F30-6F4D-38E6-E183-FDA718CCC6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1221EEB6-1778-DC08-BFB9-E104112D3768}"/>
              </a:ext>
            </a:extLst>
          </p:cNvPr>
          <p:cNvSpPr>
            <a:spLocks noGrp="1"/>
          </p:cNvSpPr>
          <p:nvPr>
            <p:ph type="dt" sz="half" idx="10"/>
          </p:nvPr>
        </p:nvSpPr>
        <p:spPr/>
        <p:txBody>
          <a:bodyPr/>
          <a:lstStyle/>
          <a:p>
            <a:fld id="{FAF09AC8-ADFC-884A-BC8B-DFC93BB7551E}" type="datetimeFigureOut">
              <a:rPr kumimoji="1" lang="zh-CN" altLang="en-US" smtClean="0"/>
              <a:t>2022/9/16</a:t>
            </a:fld>
            <a:endParaRPr kumimoji="1" lang="zh-CN" altLang="en-US"/>
          </a:p>
        </p:txBody>
      </p:sp>
      <p:sp>
        <p:nvSpPr>
          <p:cNvPr id="6" name="页脚占位符 5">
            <a:extLst>
              <a:ext uri="{FF2B5EF4-FFF2-40B4-BE49-F238E27FC236}">
                <a16:creationId xmlns:a16="http://schemas.microsoft.com/office/drawing/2014/main" id="{F0FED4FD-4A5E-2356-F47F-2F7E2482CEC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5B43681-241E-899A-5FC4-DC8F0414D04F}"/>
              </a:ext>
            </a:extLst>
          </p:cNvPr>
          <p:cNvSpPr>
            <a:spLocks noGrp="1"/>
          </p:cNvSpPr>
          <p:nvPr>
            <p:ph type="sldNum" sz="quarter" idx="12"/>
          </p:nvPr>
        </p:nvSpPr>
        <p:spPr/>
        <p:txBody>
          <a:bodyPr/>
          <a:lstStyle/>
          <a:p>
            <a:fld id="{16C57A59-518E-694C-8C21-D52B9706725F}" type="slidenum">
              <a:rPr kumimoji="1" lang="zh-CN" altLang="en-US" smtClean="0"/>
              <a:t>‹#›</a:t>
            </a:fld>
            <a:endParaRPr kumimoji="1" lang="zh-CN" altLang="en-US"/>
          </a:p>
        </p:txBody>
      </p:sp>
    </p:spTree>
    <p:extLst>
      <p:ext uri="{BB962C8B-B14F-4D97-AF65-F5344CB8AC3E}">
        <p14:creationId xmlns:p14="http://schemas.microsoft.com/office/powerpoint/2010/main" val="1887501052"/>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7ECB3E2-4FFB-A1F7-01BC-E8FD980823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8B6BB1E-44CE-B49B-FCE3-B85E74BAED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447088B-366A-B2BE-407F-1CC46CA0AD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F09AC8-ADFC-884A-BC8B-DFC93BB7551E}" type="datetimeFigureOut">
              <a:rPr kumimoji="1" lang="zh-CN" altLang="en-US" smtClean="0"/>
              <a:t>2022/9/16</a:t>
            </a:fld>
            <a:endParaRPr kumimoji="1" lang="zh-CN" altLang="en-US"/>
          </a:p>
        </p:txBody>
      </p:sp>
      <p:sp>
        <p:nvSpPr>
          <p:cNvPr id="5" name="页脚占位符 4">
            <a:extLst>
              <a:ext uri="{FF2B5EF4-FFF2-40B4-BE49-F238E27FC236}">
                <a16:creationId xmlns:a16="http://schemas.microsoft.com/office/drawing/2014/main" id="{76737017-4F88-D694-D325-40D1CCB3BE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C965DEFE-96A2-B202-A353-4D38A9A9A4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C57A59-518E-694C-8C21-D52B9706725F}" type="slidenum">
              <a:rPr kumimoji="1" lang="zh-CN" altLang="en-US" smtClean="0"/>
              <a:t>‹#›</a:t>
            </a:fld>
            <a:endParaRPr kumimoji="1" lang="zh-CN" altLang="en-US"/>
          </a:p>
        </p:txBody>
      </p:sp>
    </p:spTree>
    <p:extLst>
      <p:ext uri="{BB962C8B-B14F-4D97-AF65-F5344CB8AC3E}">
        <p14:creationId xmlns:p14="http://schemas.microsoft.com/office/powerpoint/2010/main" val="1902028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70000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tiff"/></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9" Type="http://schemas.openxmlformats.org/officeDocument/2006/relationships/image" Target="../media/image74.png"/><Relationship Id="rId51" Type="http://schemas.openxmlformats.org/officeDocument/2006/relationships/image" Target="../media/image86.png"/><Relationship Id="rId3" Type="http://schemas.openxmlformats.org/officeDocument/2006/relationships/image" Target="../media/image241.png"/><Relationship Id="rId42" Type="http://schemas.openxmlformats.org/officeDocument/2006/relationships/image" Target="../media/image77.png"/><Relationship Id="rId47" Type="http://schemas.openxmlformats.org/officeDocument/2006/relationships/image" Target="../media/image82.png"/><Relationship Id="rId50" Type="http://schemas.openxmlformats.org/officeDocument/2006/relationships/image" Target="../media/image85.png"/><Relationship Id="rId55" Type="http://schemas.openxmlformats.org/officeDocument/2006/relationships/image" Target="../media/image32.png"/><Relationship Id="rId46" Type="http://schemas.openxmlformats.org/officeDocument/2006/relationships/image" Target="../media/image81.png"/><Relationship Id="rId2" Type="http://schemas.openxmlformats.org/officeDocument/2006/relationships/image" Target="../media/image230.png"/><Relationship Id="rId41" Type="http://schemas.openxmlformats.org/officeDocument/2006/relationships/image" Target="../media/image76.png"/><Relationship Id="rId54" Type="http://schemas.openxmlformats.org/officeDocument/2006/relationships/image" Target="../media/image31.png"/><Relationship Id="rId1" Type="http://schemas.openxmlformats.org/officeDocument/2006/relationships/slideLayout" Target="../slideLayouts/slideLayout2.xml"/><Relationship Id="rId40" Type="http://schemas.openxmlformats.org/officeDocument/2006/relationships/image" Target="../media/image75.png"/><Relationship Id="rId45" Type="http://schemas.openxmlformats.org/officeDocument/2006/relationships/image" Target="../media/image80.png"/><Relationship Id="rId53" Type="http://schemas.openxmlformats.org/officeDocument/2006/relationships/image" Target="../media/image30.png"/><Relationship Id="rId49" Type="http://schemas.openxmlformats.org/officeDocument/2006/relationships/image" Target="../media/image84.png"/><Relationship Id="rId44" Type="http://schemas.openxmlformats.org/officeDocument/2006/relationships/image" Target="../media/image79.png"/><Relationship Id="rId52" Type="http://schemas.openxmlformats.org/officeDocument/2006/relationships/image" Target="../media/image87.png"/><Relationship Id="rId43" Type="http://schemas.openxmlformats.org/officeDocument/2006/relationships/image" Target="../media/image78.png"/><Relationship Id="rId48" Type="http://schemas.openxmlformats.org/officeDocument/2006/relationships/image" Target="../media/image83.png"/><Relationship Id="rId56" Type="http://schemas.openxmlformats.org/officeDocument/2006/relationships/image" Target="../media/image33.png"/></Relationships>
</file>

<file path=ppt/slides/_rels/slide28.xml.rels><?xml version="1.0" encoding="UTF-8" standalone="yes"?>
<Relationships xmlns="http://schemas.openxmlformats.org/package/2006/relationships"><Relationship Id="rId39" Type="http://schemas.openxmlformats.org/officeDocument/2006/relationships/image" Target="../media/image74.png"/><Relationship Id="rId51" Type="http://schemas.openxmlformats.org/officeDocument/2006/relationships/image" Target="../media/image86.png"/><Relationship Id="rId3" Type="http://schemas.openxmlformats.org/officeDocument/2006/relationships/image" Target="../media/image300.png"/><Relationship Id="rId42" Type="http://schemas.openxmlformats.org/officeDocument/2006/relationships/image" Target="../media/image77.png"/><Relationship Id="rId47" Type="http://schemas.openxmlformats.org/officeDocument/2006/relationships/image" Target="../media/image82.png"/><Relationship Id="rId50" Type="http://schemas.openxmlformats.org/officeDocument/2006/relationships/image" Target="../media/image85.png"/><Relationship Id="rId46" Type="http://schemas.openxmlformats.org/officeDocument/2006/relationships/image" Target="../media/image81.png"/><Relationship Id="rId2" Type="http://schemas.openxmlformats.org/officeDocument/2006/relationships/image" Target="../media/image34.png"/><Relationship Id="rId41" Type="http://schemas.openxmlformats.org/officeDocument/2006/relationships/image" Target="../media/image76.png"/><Relationship Id="rId1" Type="http://schemas.openxmlformats.org/officeDocument/2006/relationships/slideLayout" Target="../slideLayouts/slideLayout2.xml"/><Relationship Id="rId40" Type="http://schemas.openxmlformats.org/officeDocument/2006/relationships/image" Target="../media/image75.png"/><Relationship Id="rId45" Type="http://schemas.openxmlformats.org/officeDocument/2006/relationships/image" Target="../media/image80.png"/><Relationship Id="rId53" Type="http://schemas.openxmlformats.org/officeDocument/2006/relationships/image" Target="../media/image33.png"/><Relationship Id="rId49" Type="http://schemas.openxmlformats.org/officeDocument/2006/relationships/image" Target="../media/image84.png"/><Relationship Id="rId44" Type="http://schemas.openxmlformats.org/officeDocument/2006/relationships/image" Target="../media/image79.png"/><Relationship Id="rId52" Type="http://schemas.openxmlformats.org/officeDocument/2006/relationships/image" Target="../media/image87.png"/><Relationship Id="rId4" Type="http://schemas.openxmlformats.org/officeDocument/2006/relationships/image" Target="../media/image310.png"/><Relationship Id="rId43" Type="http://schemas.openxmlformats.org/officeDocument/2006/relationships/image" Target="../media/image78.png"/><Relationship Id="rId48" Type="http://schemas.openxmlformats.org/officeDocument/2006/relationships/image" Target="../media/image83.png"/></Relationships>
</file>

<file path=ppt/slides/_rels/slide29.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40.png"/><Relationship Id="rId18" Type="http://schemas.openxmlformats.org/officeDocument/2006/relationships/image" Target="../media/image39.png"/><Relationship Id="rId21" Type="http://schemas.openxmlformats.org/officeDocument/2006/relationships/image" Target="../media/image42.png"/><Relationship Id="rId7" Type="http://schemas.openxmlformats.org/officeDocument/2006/relationships/image" Target="../media/image240.png"/><Relationship Id="rId12" Type="http://schemas.openxmlformats.org/officeDocument/2006/relationships/image" Target="../media/image290.png"/><Relationship Id="rId17" Type="http://schemas.openxmlformats.org/officeDocument/2006/relationships/image" Target="../media/image38.png"/><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2.xml"/><Relationship Id="rId11" Type="http://schemas.openxmlformats.org/officeDocument/2006/relationships/image" Target="../media/image280.png"/><Relationship Id="rId15" Type="http://schemas.openxmlformats.org/officeDocument/2006/relationships/image" Target="../media/image36.png"/><Relationship Id="rId10" Type="http://schemas.openxmlformats.org/officeDocument/2006/relationships/image" Target="../media/image270.png"/><Relationship Id="rId19" Type="http://schemas.openxmlformats.org/officeDocument/2006/relationships/image" Target="../media/image40.png"/><Relationship Id="rId9" Type="http://schemas.openxmlformats.org/officeDocument/2006/relationships/image" Target="../media/image260.png"/><Relationship Id="rId14" Type="http://schemas.openxmlformats.org/officeDocument/2006/relationships/image" Target="../media/image35.png"/><Relationship Id="rId22"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9" Type="http://schemas.openxmlformats.org/officeDocument/2006/relationships/image" Target="../media/image74.png"/><Relationship Id="rId51" Type="http://schemas.openxmlformats.org/officeDocument/2006/relationships/image" Target="../media/image86.png"/><Relationship Id="rId3" Type="http://schemas.openxmlformats.org/officeDocument/2006/relationships/image" Target="../media/image45.png"/><Relationship Id="rId42" Type="http://schemas.openxmlformats.org/officeDocument/2006/relationships/image" Target="../media/image77.png"/><Relationship Id="rId47" Type="http://schemas.openxmlformats.org/officeDocument/2006/relationships/image" Target="../media/image82.png"/><Relationship Id="rId50" Type="http://schemas.openxmlformats.org/officeDocument/2006/relationships/image" Target="../media/image85.png"/><Relationship Id="rId38" Type="http://schemas.openxmlformats.org/officeDocument/2006/relationships/image" Target="../media/image73.png"/><Relationship Id="rId46" Type="http://schemas.openxmlformats.org/officeDocument/2006/relationships/image" Target="../media/image81.png"/><Relationship Id="rId2" Type="http://schemas.openxmlformats.org/officeDocument/2006/relationships/image" Target="../media/image44.png"/><Relationship Id="rId41" Type="http://schemas.openxmlformats.org/officeDocument/2006/relationships/image" Target="../media/image76.png"/><Relationship Id="rId1" Type="http://schemas.openxmlformats.org/officeDocument/2006/relationships/slideLayout" Target="../slideLayouts/slideLayout2.xml"/><Relationship Id="rId37" Type="http://schemas.openxmlformats.org/officeDocument/2006/relationships/image" Target="../media/image72.png"/><Relationship Id="rId40" Type="http://schemas.openxmlformats.org/officeDocument/2006/relationships/image" Target="../media/image75.png"/><Relationship Id="rId45" Type="http://schemas.openxmlformats.org/officeDocument/2006/relationships/image" Target="../media/image80.png"/><Relationship Id="rId49" Type="http://schemas.openxmlformats.org/officeDocument/2006/relationships/image" Target="../media/image84.png"/><Relationship Id="rId44" Type="http://schemas.openxmlformats.org/officeDocument/2006/relationships/image" Target="../media/image79.png"/><Relationship Id="rId52" Type="http://schemas.openxmlformats.org/officeDocument/2006/relationships/image" Target="../media/image87.png"/><Relationship Id="rId43" Type="http://schemas.openxmlformats.org/officeDocument/2006/relationships/image" Target="../media/image78.png"/><Relationship Id="rId48" Type="http://schemas.openxmlformats.org/officeDocument/2006/relationships/image" Target="../media/image83.png"/></Relationships>
</file>

<file path=ppt/slides/_rels/slide31.xml.rels><?xml version="1.0" encoding="UTF-8" standalone="yes"?>
<Relationships xmlns="http://schemas.openxmlformats.org/package/2006/relationships"><Relationship Id="rId26" Type="http://schemas.openxmlformats.org/officeDocument/2006/relationships/image" Target="../media/image62.png"/><Relationship Id="rId34" Type="http://schemas.openxmlformats.org/officeDocument/2006/relationships/image" Target="../media/image55.png"/><Relationship Id="rId25" Type="http://schemas.openxmlformats.org/officeDocument/2006/relationships/image" Target="../media/image61.png"/><Relationship Id="rId33" Type="http://schemas.openxmlformats.org/officeDocument/2006/relationships/image" Target="../media/image69.png"/><Relationship Id="rId29" Type="http://schemas.openxmlformats.org/officeDocument/2006/relationships/image" Target="../media/image65.png"/><Relationship Id="rId1" Type="http://schemas.openxmlformats.org/officeDocument/2006/relationships/slideLayout" Target="../slideLayouts/slideLayout2.xml"/><Relationship Id="rId24" Type="http://schemas.openxmlformats.org/officeDocument/2006/relationships/image" Target="../media/image60.png"/><Relationship Id="rId32" Type="http://schemas.openxmlformats.org/officeDocument/2006/relationships/image" Target="../media/image68.png"/><Relationship Id="rId23" Type="http://schemas.openxmlformats.org/officeDocument/2006/relationships/image" Target="../media/image59.png"/><Relationship Id="rId28" Type="http://schemas.openxmlformats.org/officeDocument/2006/relationships/image" Target="../media/image64.png"/><Relationship Id="rId36" Type="http://schemas.openxmlformats.org/officeDocument/2006/relationships/image" Target="../media/image71.png"/><Relationship Id="rId31" Type="http://schemas.openxmlformats.org/officeDocument/2006/relationships/image" Target="../media/image67.pn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66.png"/><Relationship Id="rId35" Type="http://schemas.openxmlformats.org/officeDocument/2006/relationships/image" Target="../media/image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40.png"/><Relationship Id="rId4" Type="http://schemas.openxmlformats.org/officeDocument/2006/relationships/image" Target="../media/image430.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slide" Target="slide11.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CEA2AB-3CF4-8C36-F8DE-7558E8936551}"/>
              </a:ext>
            </a:extLst>
          </p:cNvPr>
          <p:cNvSpPr>
            <a:spLocks noGrp="1"/>
          </p:cNvSpPr>
          <p:nvPr>
            <p:ph type="ctrTitle"/>
          </p:nvPr>
        </p:nvSpPr>
        <p:spPr>
          <a:xfrm>
            <a:off x="0" y="1122363"/>
            <a:ext cx="12192000" cy="2387600"/>
          </a:xfrm>
        </p:spPr>
        <p:txBody>
          <a:bodyPr/>
          <a:lstStyle/>
          <a:p>
            <a:r>
              <a:rPr kumimoji="1" lang="en-US" altLang="zh-CN" dirty="0"/>
              <a:t>AI Meets Query Optimization</a:t>
            </a:r>
            <a:endParaRPr kumimoji="1" lang="zh-CN" altLang="en-US" dirty="0"/>
          </a:p>
        </p:txBody>
      </p:sp>
      <p:sp>
        <p:nvSpPr>
          <p:cNvPr id="3" name="副标题 2">
            <a:extLst>
              <a:ext uri="{FF2B5EF4-FFF2-40B4-BE49-F238E27FC236}">
                <a16:creationId xmlns:a16="http://schemas.microsoft.com/office/drawing/2014/main" id="{C16378B7-272B-BEE2-EA27-0A1B21A5CB7F}"/>
              </a:ext>
            </a:extLst>
          </p:cNvPr>
          <p:cNvSpPr>
            <a:spLocks noGrp="1"/>
          </p:cNvSpPr>
          <p:nvPr>
            <p:ph type="subTitle" idx="1"/>
          </p:nvPr>
        </p:nvSpPr>
        <p:spPr/>
        <p:txBody>
          <a:bodyPr/>
          <a:lstStyle/>
          <a:p>
            <a:r>
              <a:rPr kumimoji="1" lang="en-US" altLang="zh-CN" dirty="0" err="1"/>
              <a:t>Luming</a:t>
            </a:r>
            <a:r>
              <a:rPr kumimoji="1" lang="en-US" altLang="zh-CN" dirty="0"/>
              <a:t> Sun @ DW</a:t>
            </a:r>
            <a:r>
              <a:rPr kumimoji="1" lang="en-US" altLang="zh-CN"/>
              <a:t>&amp;BI</a:t>
            </a:r>
          </a:p>
          <a:p>
            <a:endParaRPr kumimoji="1" lang="en-US" altLang="zh-CN" dirty="0"/>
          </a:p>
          <a:p>
            <a:fld id="{830ED8F5-CE3E-134C-9ECE-FD7EA3C5F294}" type="datetime1">
              <a:rPr kumimoji="1" lang="zh-CN" altLang="en-US" smtClean="0"/>
              <a:t>2022/9/16</a:t>
            </a:fld>
            <a:endParaRPr kumimoji="1" lang="en-US" altLang="zh-CN" dirty="0"/>
          </a:p>
        </p:txBody>
      </p:sp>
    </p:spTree>
    <p:extLst>
      <p:ext uri="{BB962C8B-B14F-4D97-AF65-F5344CB8AC3E}">
        <p14:creationId xmlns:p14="http://schemas.microsoft.com/office/powerpoint/2010/main" val="780688284"/>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B08F1-A5A6-B87D-AD75-A9520AE21F47}"/>
              </a:ext>
            </a:extLst>
          </p:cNvPr>
          <p:cNvSpPr>
            <a:spLocks noGrp="1"/>
          </p:cNvSpPr>
          <p:nvPr>
            <p:ph type="title"/>
          </p:nvPr>
        </p:nvSpPr>
        <p:spPr/>
        <p:txBody>
          <a:bodyPr/>
          <a:lstStyle/>
          <a:p>
            <a:r>
              <a:rPr kumimoji="1" lang="en-US" altLang="zh-CN" b="1" dirty="0"/>
              <a:t>Cost-based optimizer</a:t>
            </a:r>
            <a:endParaRPr kumimoji="1" lang="zh-CN" altLang="en-US" b="1" dirty="0"/>
          </a:p>
        </p:txBody>
      </p:sp>
      <p:sp>
        <p:nvSpPr>
          <p:cNvPr id="3" name="内容占位符 2">
            <a:extLst>
              <a:ext uri="{FF2B5EF4-FFF2-40B4-BE49-F238E27FC236}">
                <a16:creationId xmlns:a16="http://schemas.microsoft.com/office/drawing/2014/main" id="{0E3AB870-25AB-1C34-AF75-CBD195927231}"/>
              </a:ext>
            </a:extLst>
          </p:cNvPr>
          <p:cNvSpPr>
            <a:spLocks noGrp="1"/>
          </p:cNvSpPr>
          <p:nvPr>
            <p:ph idx="1"/>
          </p:nvPr>
        </p:nvSpPr>
        <p:spPr/>
        <p:txBody>
          <a:bodyPr/>
          <a:lstStyle/>
          <a:p>
            <a:pPr>
              <a:lnSpc>
                <a:spcPct val="150000"/>
              </a:lnSpc>
              <a:spcBef>
                <a:spcPts val="3400"/>
              </a:spcBef>
            </a:pPr>
            <a:r>
              <a:rPr lang="en" altLang="zh-CN" dirty="0"/>
              <a:t>A cost-based optimizer introduces a </a:t>
            </a:r>
            <a:r>
              <a:rPr lang="en" altLang="zh-CN" dirty="0">
                <a:solidFill>
                  <a:srgbClr val="FF0000"/>
                </a:solidFill>
              </a:rPr>
              <a:t>plan enumeration algorithm </a:t>
            </a:r>
            <a:r>
              <a:rPr lang="en" altLang="zh-CN" dirty="0"/>
              <a:t>to find a (sub)plan, and then uses a </a:t>
            </a:r>
            <a:r>
              <a:rPr lang="en" altLang="zh-CN" dirty="0">
                <a:solidFill>
                  <a:srgbClr val="FF0000"/>
                </a:solidFill>
                <a:hlinkClick r:id="rId2" action="ppaction://hlinksldjump"/>
              </a:rPr>
              <a:t>cost model </a:t>
            </a:r>
            <a:r>
              <a:rPr lang="en" altLang="zh-CN" dirty="0"/>
              <a:t>to obtain the cost of that plan, and selects the plan with the lowest cost.</a:t>
            </a:r>
          </a:p>
          <a:p>
            <a:pPr>
              <a:lnSpc>
                <a:spcPct val="150000"/>
              </a:lnSpc>
              <a:spcBef>
                <a:spcPts val="3400"/>
              </a:spcBef>
            </a:pPr>
            <a:r>
              <a:rPr lang="en" altLang="zh-CN" dirty="0"/>
              <a:t>In the cost model, </a:t>
            </a:r>
            <a:r>
              <a:rPr lang="en" altLang="zh-CN" dirty="0">
                <a:solidFill>
                  <a:srgbClr val="FF0000"/>
                </a:solidFill>
              </a:rPr>
              <a:t>cardinality</a:t>
            </a:r>
            <a:r>
              <a:rPr lang="en" altLang="zh-CN" dirty="0"/>
              <a:t>, the number of tuples through an operator, plays a crucial role.</a:t>
            </a:r>
            <a:endParaRPr kumimoji="1" lang="zh-CN" altLang="en-US" dirty="0"/>
          </a:p>
        </p:txBody>
      </p:sp>
    </p:spTree>
    <p:extLst>
      <p:ext uri="{BB962C8B-B14F-4D97-AF65-F5344CB8AC3E}">
        <p14:creationId xmlns:p14="http://schemas.microsoft.com/office/powerpoint/2010/main" val="3515056955"/>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927456-22BA-9705-68B0-2856877EA912}"/>
              </a:ext>
            </a:extLst>
          </p:cNvPr>
          <p:cNvSpPr>
            <a:spLocks noGrp="1"/>
          </p:cNvSpPr>
          <p:nvPr>
            <p:ph type="title"/>
          </p:nvPr>
        </p:nvSpPr>
        <p:spPr/>
        <p:txBody>
          <a:bodyPr/>
          <a:lstStyle/>
          <a:p>
            <a:r>
              <a:rPr kumimoji="1" lang="en-US" altLang="zh-CN" b="1" dirty="0"/>
              <a:t>Cost-based optimizer</a:t>
            </a:r>
            <a:endParaRPr kumimoji="1" lang="zh-CN" altLang="en-US" b="1" dirty="0"/>
          </a:p>
        </p:txBody>
      </p:sp>
      <p:sp>
        <p:nvSpPr>
          <p:cNvPr id="3" name="内容占位符 2">
            <a:extLst>
              <a:ext uri="{FF2B5EF4-FFF2-40B4-BE49-F238E27FC236}">
                <a16:creationId xmlns:a16="http://schemas.microsoft.com/office/drawing/2014/main" id="{F87C46EE-6C8B-789E-E1F3-0E719AD1CA6F}"/>
              </a:ext>
            </a:extLst>
          </p:cNvPr>
          <p:cNvSpPr>
            <a:spLocks noGrp="1"/>
          </p:cNvSpPr>
          <p:nvPr>
            <p:ph idx="1"/>
          </p:nvPr>
        </p:nvSpPr>
        <p:spPr>
          <a:xfrm>
            <a:off x="838200" y="1825625"/>
            <a:ext cx="10356542" cy="4351338"/>
          </a:xfrm>
        </p:spPr>
        <p:txBody>
          <a:bodyPr/>
          <a:lstStyle/>
          <a:p>
            <a:endParaRPr kumimoji="1" lang="en-US" altLang="zh-CN" dirty="0"/>
          </a:p>
          <a:p>
            <a:endParaRPr kumimoji="1" lang="en-US" altLang="zh-CN" dirty="0"/>
          </a:p>
        </p:txBody>
      </p:sp>
      <p:graphicFrame>
        <p:nvGraphicFramePr>
          <p:cNvPr id="4" name="表格 4">
            <a:extLst>
              <a:ext uri="{FF2B5EF4-FFF2-40B4-BE49-F238E27FC236}">
                <a16:creationId xmlns:a16="http://schemas.microsoft.com/office/drawing/2014/main" id="{49058D2B-7537-9D19-6344-6D791A8E01E7}"/>
              </a:ext>
            </a:extLst>
          </p:cNvPr>
          <p:cNvGraphicFramePr>
            <a:graphicFrameLocks noGrp="1"/>
          </p:cNvGraphicFramePr>
          <p:nvPr>
            <p:extLst>
              <p:ext uri="{D42A27DB-BD31-4B8C-83A1-F6EECF244321}">
                <p14:modId xmlns:p14="http://schemas.microsoft.com/office/powerpoint/2010/main" val="139944208"/>
              </p:ext>
            </p:extLst>
          </p:nvPr>
        </p:nvGraphicFramePr>
        <p:xfrm>
          <a:off x="106532" y="1571922"/>
          <a:ext cx="11848401" cy="4659926"/>
        </p:xfrm>
        <a:graphic>
          <a:graphicData uri="http://schemas.openxmlformats.org/drawingml/2006/table">
            <a:tbl>
              <a:tblPr firstRow="1" bandRow="1">
                <a:tableStyleId>{5C22544A-7EE6-4342-B048-85BDC9FD1C3A}</a:tableStyleId>
              </a:tblPr>
              <a:tblGrid>
                <a:gridCol w="1438678">
                  <a:extLst>
                    <a:ext uri="{9D8B030D-6E8A-4147-A177-3AD203B41FA5}">
                      <a16:colId xmlns:a16="http://schemas.microsoft.com/office/drawing/2014/main" val="388368120"/>
                    </a:ext>
                  </a:extLst>
                </a:gridCol>
                <a:gridCol w="3173546">
                  <a:extLst>
                    <a:ext uri="{9D8B030D-6E8A-4147-A177-3AD203B41FA5}">
                      <a16:colId xmlns:a16="http://schemas.microsoft.com/office/drawing/2014/main" val="1211885799"/>
                    </a:ext>
                  </a:extLst>
                </a:gridCol>
                <a:gridCol w="3386666">
                  <a:extLst>
                    <a:ext uri="{9D8B030D-6E8A-4147-A177-3AD203B41FA5}">
                      <a16:colId xmlns:a16="http://schemas.microsoft.com/office/drawing/2014/main" val="3756641844"/>
                    </a:ext>
                  </a:extLst>
                </a:gridCol>
                <a:gridCol w="3849511">
                  <a:extLst>
                    <a:ext uri="{9D8B030D-6E8A-4147-A177-3AD203B41FA5}">
                      <a16:colId xmlns:a16="http://schemas.microsoft.com/office/drawing/2014/main" val="377247875"/>
                    </a:ext>
                  </a:extLst>
                </a:gridCol>
              </a:tblGrid>
              <a:tr h="731321">
                <a:tc>
                  <a:txBody>
                    <a:bodyPr/>
                    <a:lstStyle/>
                    <a:p>
                      <a:pPr algn="ctr"/>
                      <a:r>
                        <a:rPr lang="en-US" altLang="zh-CN" dirty="0"/>
                        <a:t>Key components</a:t>
                      </a:r>
                      <a:endParaRPr lang="zh-CN" altLang="en-US" dirty="0"/>
                    </a:p>
                  </a:txBody>
                  <a:tcPr anchor="ctr"/>
                </a:tc>
                <a:tc>
                  <a:txBody>
                    <a:bodyPr/>
                    <a:lstStyle/>
                    <a:p>
                      <a:pPr algn="ctr"/>
                      <a:r>
                        <a:rPr lang="en-US" altLang="zh-CN" dirty="0"/>
                        <a:t>Traditional </a:t>
                      </a:r>
                    </a:p>
                    <a:p>
                      <a:pPr algn="ctr"/>
                      <a:r>
                        <a:rPr lang="en-US" altLang="zh-CN" dirty="0"/>
                        <a:t>Methods</a:t>
                      </a:r>
                      <a:endParaRPr lang="zh-CN" altLang="en-US" dirty="0"/>
                    </a:p>
                  </a:txBody>
                  <a:tcPr anchor="ctr"/>
                </a:tc>
                <a:tc>
                  <a:txBody>
                    <a:bodyPr/>
                    <a:lstStyle/>
                    <a:p>
                      <a:pPr algn="ctr"/>
                      <a:r>
                        <a:rPr lang="en-US" altLang="zh-CN" dirty="0"/>
                        <a:t>Advantages</a:t>
                      </a:r>
                      <a:endParaRPr lang="zh-CN" altLang="en-US" dirty="0"/>
                    </a:p>
                  </a:txBody>
                  <a:tcPr anchor="ctr"/>
                </a:tc>
                <a:tc>
                  <a:txBody>
                    <a:bodyPr/>
                    <a:lstStyle/>
                    <a:p>
                      <a:pPr algn="ctr"/>
                      <a:r>
                        <a:rPr lang="en-US" altLang="zh-CN" dirty="0"/>
                        <a:t>Challenges</a:t>
                      </a:r>
                      <a:endParaRPr lang="zh-CN" altLang="en-US" dirty="0"/>
                    </a:p>
                  </a:txBody>
                  <a:tcPr anchor="ctr"/>
                </a:tc>
                <a:extLst>
                  <a:ext uri="{0D108BD9-81ED-4DB2-BD59-A6C34878D82A}">
                    <a16:rowId xmlns:a16="http://schemas.microsoft.com/office/drawing/2014/main" val="3269768195"/>
                  </a:ext>
                </a:extLst>
              </a:tr>
              <a:tr h="765778">
                <a:tc rowSpan="2">
                  <a:txBody>
                    <a:bodyPr/>
                    <a:lstStyle/>
                    <a:p>
                      <a:pPr algn="ctr"/>
                      <a:r>
                        <a:rPr lang="en-US" altLang="zh-CN" dirty="0"/>
                        <a:t>Cardinality </a:t>
                      </a:r>
                    </a:p>
                    <a:p>
                      <a:pPr algn="ctr"/>
                      <a:r>
                        <a:rPr lang="en-US" altLang="zh-CN" dirty="0"/>
                        <a:t>estimation</a:t>
                      </a:r>
                      <a:endParaRPr lang="zh-CN" altLang="en-US" dirty="0"/>
                    </a:p>
                  </a:txBody>
                  <a:tcPr anchor="ctr"/>
                </a:tc>
                <a:tc>
                  <a:txBody>
                    <a:bodyPr/>
                    <a:lstStyle/>
                    <a:p>
                      <a:pPr marL="0" indent="0" algn="ctr">
                        <a:buFont typeface="Arial" panose="020B0604020202020204" pitchFamily="34" charset="0"/>
                        <a:buNone/>
                      </a:pPr>
                      <a:r>
                        <a:rPr lang="en-US" altLang="zh-CN" dirty="0"/>
                        <a:t>Histogram</a:t>
                      </a:r>
                    </a:p>
                  </a:txBody>
                  <a:tcPr anchor="ctr"/>
                </a:tc>
                <a:tc>
                  <a:txBody>
                    <a:bodyPr/>
                    <a:lstStyle/>
                    <a:p>
                      <a:pPr marL="0" indent="0" algn="l">
                        <a:buFont typeface="Arial" panose="020B0604020202020204" pitchFamily="34" charset="0"/>
                        <a:buNone/>
                      </a:pPr>
                      <a:r>
                        <a:rPr lang="en-US" altLang="zh-CN" dirty="0"/>
                        <a:t>Space &amp; computation friendly</a:t>
                      </a:r>
                    </a:p>
                  </a:txBody>
                  <a:tcPr anchor="ctr"/>
                </a:tc>
                <a:tc>
                  <a:txBody>
                    <a:bodyPr/>
                    <a:lstStyle/>
                    <a:p>
                      <a:pPr marL="0" indent="0" algn="l">
                        <a:buFont typeface="Arial" panose="020B0604020202020204" pitchFamily="34" charset="0"/>
                        <a:buNone/>
                      </a:pPr>
                      <a:r>
                        <a:rPr lang="en-US" altLang="zh-CN" dirty="0"/>
                        <a:t>Making assumptions about data distribution and attribute correlation</a:t>
                      </a:r>
                    </a:p>
                  </a:txBody>
                  <a:tcPr anchor="ctr"/>
                </a:tc>
                <a:extLst>
                  <a:ext uri="{0D108BD9-81ED-4DB2-BD59-A6C34878D82A}">
                    <a16:rowId xmlns:a16="http://schemas.microsoft.com/office/drawing/2014/main" val="323324675"/>
                  </a:ext>
                </a:extLst>
              </a:tr>
              <a:tr h="0">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Sampling</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Confidence property</a:t>
                      </a:r>
                    </a:p>
                    <a:p>
                      <a:pPr marL="0" indent="0" algn="l">
                        <a:buFont typeface="Arial" panose="020B0604020202020204" pitchFamily="34" charset="0"/>
                        <a:buNone/>
                      </a:pPr>
                      <a:r>
                        <a:rPr lang="en-US" altLang="zh-CN" dirty="0"/>
                        <a:t>Workload shift</a:t>
                      </a:r>
                    </a:p>
                  </a:txBody>
                  <a:tcPr anchor="ctr"/>
                </a:tc>
                <a:tc>
                  <a:txBody>
                    <a:bodyPr/>
                    <a:lstStyle/>
                    <a:p>
                      <a:pPr marL="0" indent="0" algn="l">
                        <a:buFont typeface="Arial" panose="020B0604020202020204" pitchFamily="34" charset="0"/>
                        <a:buNone/>
                      </a:pPr>
                      <a:r>
                        <a:rPr lang="en-US" altLang="zh-CN" dirty="0"/>
                        <a:t>High selective predicates</a:t>
                      </a:r>
                    </a:p>
                    <a:p>
                      <a:pPr marL="0" indent="0" algn="l">
                        <a:buFont typeface="Arial" panose="020B0604020202020204" pitchFamily="34" charset="0"/>
                        <a:buNone/>
                      </a:pPr>
                      <a:r>
                        <a:rPr lang="en-US" altLang="zh-CN" strike="sngStrike" dirty="0"/>
                        <a:t>One fits all</a:t>
                      </a:r>
                      <a:endParaRPr lang="zh-CN" altLang="en-US" dirty="0"/>
                    </a:p>
                  </a:txBody>
                  <a:tcPr anchor="ctr"/>
                </a:tc>
                <a:extLst>
                  <a:ext uri="{0D108BD9-81ED-4DB2-BD59-A6C34878D82A}">
                    <a16:rowId xmlns:a16="http://schemas.microsoft.com/office/drawing/2014/main" val="1403128491"/>
                  </a:ext>
                </a:extLst>
              </a:tr>
              <a:tr h="1077388">
                <a:tc>
                  <a:txBody>
                    <a:bodyPr/>
                    <a:lstStyle/>
                    <a:p>
                      <a:pPr algn="ctr"/>
                      <a:r>
                        <a:rPr kumimoji="1" lang="en-US" altLang="zh-CN" dirty="0"/>
                        <a:t>Cost estimation</a:t>
                      </a:r>
                      <a:endParaRPr lang="zh-CN" altLang="en-US" dirty="0"/>
                    </a:p>
                  </a:txBody>
                  <a:tcPr anchor="ctr"/>
                </a:tc>
                <a:tc>
                  <a:txBody>
                    <a:bodyPr/>
                    <a:lstStyle/>
                    <a:p>
                      <a:pPr algn="ctr"/>
                      <a:r>
                        <a:rPr lang="en" altLang="zh-CN" dirty="0">
                          <a:hlinkClick r:id="rId3" action="ppaction://hlinksldjump"/>
                        </a:rPr>
                        <a:t>Complex function</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Space &amp; computation friendly</a:t>
                      </a:r>
                    </a:p>
                  </a:txBody>
                  <a:tcPr anchor="ctr"/>
                </a:tc>
                <a:tc>
                  <a:txBody>
                    <a:bodyPr/>
                    <a:lstStyle/>
                    <a:p>
                      <a:pPr algn="l"/>
                      <a:r>
                        <a:rPr lang="en-US" altLang="zh-CN" dirty="0"/>
                        <a:t>Various hardware</a:t>
                      </a:r>
                    </a:p>
                    <a:p>
                      <a:pPr algn="l"/>
                      <a:r>
                        <a:rPr lang="en-US" altLang="zh-CN" dirty="0"/>
                        <a:t>Concurrent queries</a:t>
                      </a:r>
                      <a:endParaRPr lang="zh-CN" altLang="en-US" dirty="0"/>
                    </a:p>
                  </a:txBody>
                  <a:tcPr anchor="ctr"/>
                </a:tc>
                <a:extLst>
                  <a:ext uri="{0D108BD9-81ED-4DB2-BD59-A6C34878D82A}">
                    <a16:rowId xmlns:a16="http://schemas.microsoft.com/office/drawing/2014/main" val="3032694969"/>
                  </a:ext>
                </a:extLst>
              </a:tr>
              <a:tr h="1262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dirty="0"/>
                        <a:t>Plan enumeration</a:t>
                      </a:r>
                      <a:endParaRPr kumimoji="1" lang="zh-CN" altLang="en-US" dirty="0"/>
                    </a:p>
                  </a:txBody>
                  <a:tcPr anchor="ctr"/>
                </a:tc>
                <a:tc>
                  <a:txBody>
                    <a:bodyPr/>
                    <a:lstStyle/>
                    <a:p>
                      <a:pPr algn="ctr"/>
                      <a:r>
                        <a:rPr lang="en-US" altLang="zh-CN" dirty="0"/>
                        <a:t>Bottom-up (DP)</a:t>
                      </a:r>
                    </a:p>
                    <a:p>
                      <a:pPr algn="ctr"/>
                      <a:r>
                        <a:rPr lang="en-US" altLang="zh-CN" dirty="0"/>
                        <a:t>Top-down (memorization)</a:t>
                      </a:r>
                      <a:endParaRPr lang="zh-CN" altLang="en-US" dirty="0"/>
                    </a:p>
                  </a:txBody>
                  <a:tcPr anchor="ctr"/>
                </a:tc>
                <a:tc>
                  <a:txBody>
                    <a:bodyPr/>
                    <a:lstStyle/>
                    <a:p>
                      <a:pPr algn="l"/>
                      <a:r>
                        <a:rPr lang="en-US" altLang="zh-CN" dirty="0"/>
                        <a:t>Rules such as left-deep</a:t>
                      </a:r>
                    </a:p>
                    <a:p>
                      <a:pPr algn="l"/>
                      <a:r>
                        <a:rPr lang="en-US" altLang="zh-CN" dirty="0"/>
                        <a:t>Pruning and interesting order</a:t>
                      </a:r>
                    </a:p>
                  </a:txBody>
                  <a:tcPr anchor="ctr"/>
                </a:tc>
                <a:tc>
                  <a:txBody>
                    <a:bodyPr/>
                    <a:lstStyle/>
                    <a:p>
                      <a:pPr algn="l"/>
                      <a:r>
                        <a:rPr lang="en-US" altLang="zh-CN" dirty="0"/>
                        <a:t>NP-hard</a:t>
                      </a:r>
                    </a:p>
                    <a:p>
                      <a:pPr algn="l"/>
                      <a:r>
                        <a:rPr lang="en-US" altLang="zh-CN" dirty="0"/>
                        <a:t>Large number of tables</a:t>
                      </a:r>
                      <a:endParaRPr lang="zh-CN" altLang="en-US" dirty="0"/>
                    </a:p>
                  </a:txBody>
                  <a:tcPr anchor="ctr"/>
                </a:tc>
                <a:extLst>
                  <a:ext uri="{0D108BD9-81ED-4DB2-BD59-A6C34878D82A}">
                    <a16:rowId xmlns:a16="http://schemas.microsoft.com/office/drawing/2014/main" val="2881701597"/>
                  </a:ext>
                </a:extLst>
              </a:tr>
            </a:tbl>
          </a:graphicData>
        </a:graphic>
      </p:graphicFrame>
    </p:spTree>
    <p:extLst>
      <p:ext uri="{BB962C8B-B14F-4D97-AF65-F5344CB8AC3E}">
        <p14:creationId xmlns:p14="http://schemas.microsoft.com/office/powerpoint/2010/main" val="824027083"/>
      </p:ext>
    </p:extLst>
  </p:cSld>
  <p:clrMapOvr>
    <a:masterClrMapping/>
  </p:clrMapOvr>
  <mc:AlternateContent xmlns:mc="http://schemas.openxmlformats.org/markup-compatibility/2006">
    <mc:Choice xmlns:p14="http://schemas.microsoft.com/office/powerpoint/2010/main" Requires="p14">
      <p:transition spd="slow" p14:dur="2700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5AD410-6832-112B-68A9-E70B5B70B185}"/>
              </a:ext>
            </a:extLst>
          </p:cNvPr>
          <p:cNvSpPr>
            <a:spLocks noGrp="1"/>
          </p:cNvSpPr>
          <p:nvPr>
            <p:ph type="title"/>
          </p:nvPr>
        </p:nvSpPr>
        <p:spPr/>
        <p:txBody>
          <a:bodyPr/>
          <a:lstStyle/>
          <a:p>
            <a:r>
              <a:rPr kumimoji="1" lang="en-US" altLang="zh-CN" b="1" dirty="0"/>
              <a:t>Why learning-based methods can help?</a:t>
            </a:r>
            <a:endParaRPr kumimoji="1" lang="zh-CN" altLang="en-US" b="1" dirty="0"/>
          </a:p>
        </p:txBody>
      </p:sp>
      <p:sp>
        <p:nvSpPr>
          <p:cNvPr id="3" name="内容占位符 2">
            <a:extLst>
              <a:ext uri="{FF2B5EF4-FFF2-40B4-BE49-F238E27FC236}">
                <a16:creationId xmlns:a16="http://schemas.microsoft.com/office/drawing/2014/main" id="{4588AB31-50D1-1D7E-4C31-4A9AEB2B47A2}"/>
              </a:ext>
            </a:extLst>
          </p:cNvPr>
          <p:cNvSpPr>
            <a:spLocks noGrp="1"/>
          </p:cNvSpPr>
          <p:nvPr>
            <p:ph idx="1"/>
          </p:nvPr>
        </p:nvSpPr>
        <p:spPr>
          <a:xfrm>
            <a:off x="5867400" y="2506662"/>
            <a:ext cx="6223000" cy="2603818"/>
          </a:xfrm>
        </p:spPr>
        <p:txBody>
          <a:bodyPr>
            <a:normAutofit/>
          </a:bodyPr>
          <a:lstStyle/>
          <a:p>
            <a:pPr>
              <a:lnSpc>
                <a:spcPct val="150000"/>
              </a:lnSpc>
            </a:pPr>
            <a:r>
              <a:rPr kumimoji="1" lang="en-US" altLang="zh-CN" sz="2400" dirty="0"/>
              <a:t>Machine Learning can be used in:</a:t>
            </a:r>
          </a:p>
          <a:p>
            <a:pPr lvl="1">
              <a:lnSpc>
                <a:spcPct val="150000"/>
              </a:lnSpc>
            </a:pPr>
            <a:r>
              <a:rPr kumimoji="1" lang="en-US" altLang="zh-CN" sz="2000" dirty="0"/>
              <a:t>Modeling data distribution &amp; data correlation</a:t>
            </a:r>
          </a:p>
          <a:p>
            <a:pPr lvl="1">
              <a:lnSpc>
                <a:spcPct val="150000"/>
              </a:lnSpc>
            </a:pPr>
            <a:r>
              <a:rPr kumimoji="1" lang="en-US" altLang="zh-CN" sz="2000" dirty="0"/>
              <a:t>Optimize function parameter</a:t>
            </a:r>
          </a:p>
          <a:p>
            <a:pPr lvl="1">
              <a:lnSpc>
                <a:spcPct val="150000"/>
              </a:lnSpc>
            </a:pPr>
            <a:r>
              <a:rPr kumimoji="1" lang="en-US" altLang="zh-CN" sz="2000" dirty="0"/>
              <a:t>Markov decision process</a:t>
            </a:r>
          </a:p>
          <a:p>
            <a:pPr lvl="1"/>
            <a:endParaRPr kumimoji="1" lang="zh-CN" altLang="en-US" sz="2800" dirty="0"/>
          </a:p>
        </p:txBody>
      </p:sp>
      <p:pic>
        <p:nvPicPr>
          <p:cNvPr id="134" name="图片 133">
            <a:extLst>
              <a:ext uri="{FF2B5EF4-FFF2-40B4-BE49-F238E27FC236}">
                <a16:creationId xmlns:a16="http://schemas.microsoft.com/office/drawing/2014/main" id="{74AD50D7-7DBA-4B1F-D4A4-027A91E0BEF9}"/>
              </a:ext>
            </a:extLst>
          </p:cNvPr>
          <p:cNvPicPr>
            <a:picLocks noChangeAspect="1"/>
          </p:cNvPicPr>
          <p:nvPr/>
        </p:nvPicPr>
        <p:blipFill>
          <a:blip r:embed="rId2"/>
          <a:stretch>
            <a:fillRect/>
          </a:stretch>
        </p:blipFill>
        <p:spPr>
          <a:xfrm>
            <a:off x="0" y="2394455"/>
            <a:ext cx="5639563" cy="2583945"/>
          </a:xfrm>
          <a:prstGeom prst="rect">
            <a:avLst/>
          </a:prstGeom>
        </p:spPr>
      </p:pic>
    </p:spTree>
    <p:extLst>
      <p:ext uri="{BB962C8B-B14F-4D97-AF65-F5344CB8AC3E}">
        <p14:creationId xmlns:p14="http://schemas.microsoft.com/office/powerpoint/2010/main" val="215076669"/>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418E74D-45E3-D445-0237-0BF380B55CEC}"/>
              </a:ext>
            </a:extLst>
          </p:cNvPr>
          <p:cNvSpPr>
            <a:spLocks noGrp="1"/>
          </p:cNvSpPr>
          <p:nvPr>
            <p:ph type="title"/>
          </p:nvPr>
        </p:nvSpPr>
        <p:spPr/>
        <p:txBody>
          <a:bodyPr/>
          <a:lstStyle/>
          <a:p>
            <a:r>
              <a:rPr lang="en-US" altLang="zh-CN" dirty="0"/>
              <a:t>Cardinality/Selectivity Estimation</a:t>
            </a:r>
            <a:endParaRPr lang="zh-CN" altLang="en-US" dirty="0"/>
          </a:p>
        </p:txBody>
      </p:sp>
    </p:spTree>
    <p:extLst>
      <p:ext uri="{BB962C8B-B14F-4D97-AF65-F5344CB8AC3E}">
        <p14:creationId xmlns:p14="http://schemas.microsoft.com/office/powerpoint/2010/main" val="230211356"/>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9C52B-86B6-404B-93CF-68D85F056883}"/>
              </a:ext>
            </a:extLst>
          </p:cNvPr>
          <p:cNvSpPr>
            <a:spLocks noGrp="1"/>
          </p:cNvSpPr>
          <p:nvPr>
            <p:ph type="title"/>
          </p:nvPr>
        </p:nvSpPr>
        <p:spPr>
          <a:xfrm>
            <a:off x="838200" y="0"/>
            <a:ext cx="10515600" cy="1325563"/>
          </a:xfrm>
        </p:spPr>
        <p:txBody>
          <a:bodyPr/>
          <a:lstStyle/>
          <a:p>
            <a:r>
              <a:rPr kumimoji="1" lang="en-US" altLang="zh-CN" b="1" dirty="0"/>
              <a:t>Why</a:t>
            </a:r>
            <a:r>
              <a:rPr kumimoji="1" lang="zh-CN" altLang="en-US" b="1" dirty="0"/>
              <a:t> </a:t>
            </a:r>
            <a:r>
              <a:rPr kumimoji="1" lang="en-US" altLang="zh-CN" b="1" dirty="0"/>
              <a:t>Cardinality/Selectivity</a:t>
            </a:r>
            <a:r>
              <a:rPr kumimoji="1" lang="zh-CN" altLang="en-US" b="1" dirty="0"/>
              <a:t> </a:t>
            </a:r>
            <a:r>
              <a:rPr kumimoji="1" lang="en-US" altLang="zh-CN" b="1" dirty="0"/>
              <a:t>Estimation</a:t>
            </a:r>
            <a:endParaRPr kumimoji="1" lang="zh-CN" altLang="en-US" b="1" dirty="0"/>
          </a:p>
        </p:txBody>
      </p:sp>
      <p:pic>
        <p:nvPicPr>
          <p:cNvPr id="4" name="内容占位符 3">
            <a:extLst>
              <a:ext uri="{FF2B5EF4-FFF2-40B4-BE49-F238E27FC236}">
                <a16:creationId xmlns:a16="http://schemas.microsoft.com/office/drawing/2014/main" id="{2A84EED4-1AE3-044F-AC65-D496562B8B3E}"/>
              </a:ext>
            </a:extLst>
          </p:cNvPr>
          <p:cNvPicPr>
            <a:picLocks noGrp="1" noChangeAspect="1"/>
          </p:cNvPicPr>
          <p:nvPr>
            <p:ph idx="1"/>
          </p:nvPr>
        </p:nvPicPr>
        <p:blipFill>
          <a:blip r:embed="rId2"/>
          <a:stretch>
            <a:fillRect/>
          </a:stretch>
        </p:blipFill>
        <p:spPr>
          <a:xfrm>
            <a:off x="2463800" y="1214459"/>
            <a:ext cx="4537364" cy="1154669"/>
          </a:xfrm>
          <a:prstGeom prst="rect">
            <a:avLst/>
          </a:prstGeom>
        </p:spPr>
      </p:pic>
      <p:sp>
        <p:nvSpPr>
          <p:cNvPr id="5" name="文本框 4">
            <a:extLst>
              <a:ext uri="{FF2B5EF4-FFF2-40B4-BE49-F238E27FC236}">
                <a16:creationId xmlns:a16="http://schemas.microsoft.com/office/drawing/2014/main" id="{80F774B4-70E2-324F-9D95-2AE10D397B13}"/>
              </a:ext>
            </a:extLst>
          </p:cNvPr>
          <p:cNvSpPr txBox="1"/>
          <p:nvPr/>
        </p:nvSpPr>
        <p:spPr>
          <a:xfrm>
            <a:off x="674253" y="1630813"/>
            <a:ext cx="1256145" cy="461665"/>
          </a:xfrm>
          <a:prstGeom prst="rect">
            <a:avLst/>
          </a:prstGeom>
          <a:noFill/>
        </p:spPr>
        <p:txBody>
          <a:bodyPr wrap="square" rtlCol="0">
            <a:spAutoFit/>
          </a:bodyPr>
          <a:lstStyle/>
          <a:p>
            <a:pPr algn="ctr"/>
            <a:r>
              <a:rPr kumimoji="1" lang="en-US" altLang="zh-CN" sz="2400" dirty="0"/>
              <a:t>2014</a:t>
            </a:r>
            <a:endParaRPr kumimoji="1" lang="zh-CN" altLang="en-US" sz="2400" dirty="0"/>
          </a:p>
        </p:txBody>
      </p:sp>
      <p:sp>
        <p:nvSpPr>
          <p:cNvPr id="6" name="矩形 5">
            <a:extLst>
              <a:ext uri="{FF2B5EF4-FFF2-40B4-BE49-F238E27FC236}">
                <a16:creationId xmlns:a16="http://schemas.microsoft.com/office/drawing/2014/main" id="{8E5AE47A-687E-F040-B820-062E26C50535}"/>
              </a:ext>
            </a:extLst>
          </p:cNvPr>
          <p:cNvSpPr/>
          <p:nvPr/>
        </p:nvSpPr>
        <p:spPr>
          <a:xfrm>
            <a:off x="2463800" y="2438551"/>
            <a:ext cx="8702964" cy="646331"/>
          </a:xfrm>
          <a:prstGeom prst="rect">
            <a:avLst/>
          </a:prstGeom>
        </p:spPr>
        <p:txBody>
          <a:bodyPr wrap="square">
            <a:spAutoFit/>
          </a:bodyPr>
          <a:lstStyle/>
          <a:p>
            <a:r>
              <a:rPr lang="en" altLang="zh-CN" dirty="0">
                <a:solidFill>
                  <a:srgbClr val="333333"/>
                </a:solidFill>
                <a:latin typeface="Calibri" panose="020F0502020204030204" pitchFamily="34" charset="0"/>
              </a:rPr>
              <a:t>“The root of all evil, the </a:t>
            </a:r>
            <a:r>
              <a:rPr lang="en" altLang="zh-CN" dirty="0">
                <a:solidFill>
                  <a:srgbClr val="FF0000"/>
                </a:solidFill>
                <a:latin typeface="Calibri" panose="020F0502020204030204" pitchFamily="34" charset="0"/>
              </a:rPr>
              <a:t>Achilles Heel </a:t>
            </a:r>
            <a:r>
              <a:rPr lang="en" altLang="zh-CN" dirty="0">
                <a:solidFill>
                  <a:srgbClr val="333333"/>
                </a:solidFill>
                <a:latin typeface="Calibri" panose="020F0502020204030204" pitchFamily="34" charset="0"/>
              </a:rPr>
              <a:t>of query optimization, is the estimation of the size of intermediate results, known as </a:t>
            </a:r>
            <a:r>
              <a:rPr lang="en" altLang="zh-CN" dirty="0">
                <a:solidFill>
                  <a:srgbClr val="FF0000"/>
                </a:solidFill>
                <a:latin typeface="Calibri" panose="020F0502020204030204" pitchFamily="34" charset="0"/>
              </a:rPr>
              <a:t>cardinalities</a:t>
            </a:r>
            <a:r>
              <a:rPr lang="en" altLang="zh-CN" dirty="0">
                <a:solidFill>
                  <a:srgbClr val="333333"/>
                </a:solidFill>
                <a:latin typeface="Calibri" panose="020F0502020204030204" pitchFamily="34" charset="0"/>
              </a:rPr>
              <a:t>.” </a:t>
            </a:r>
            <a:endParaRPr lang="en" altLang="zh-CN" dirty="0">
              <a:effectLst/>
            </a:endParaRPr>
          </a:p>
        </p:txBody>
      </p:sp>
      <p:sp>
        <p:nvSpPr>
          <p:cNvPr id="7" name="文本框 6">
            <a:extLst>
              <a:ext uri="{FF2B5EF4-FFF2-40B4-BE49-F238E27FC236}">
                <a16:creationId xmlns:a16="http://schemas.microsoft.com/office/drawing/2014/main" id="{C66383D0-547D-C045-8DE7-A08FA012FC48}"/>
              </a:ext>
            </a:extLst>
          </p:cNvPr>
          <p:cNvSpPr txBox="1"/>
          <p:nvPr/>
        </p:nvSpPr>
        <p:spPr>
          <a:xfrm>
            <a:off x="674253" y="3505130"/>
            <a:ext cx="1256145" cy="461665"/>
          </a:xfrm>
          <a:prstGeom prst="rect">
            <a:avLst/>
          </a:prstGeom>
          <a:noFill/>
        </p:spPr>
        <p:txBody>
          <a:bodyPr wrap="square" rtlCol="0">
            <a:spAutoFit/>
          </a:bodyPr>
          <a:lstStyle/>
          <a:p>
            <a:pPr algn="ctr"/>
            <a:r>
              <a:rPr kumimoji="1" lang="en-US" altLang="zh-CN" sz="2400" dirty="0"/>
              <a:t>2015</a:t>
            </a:r>
            <a:endParaRPr kumimoji="1" lang="zh-CN" altLang="en-US" sz="2400" dirty="0"/>
          </a:p>
        </p:txBody>
      </p:sp>
      <p:sp>
        <p:nvSpPr>
          <p:cNvPr id="8" name="文本框 7">
            <a:extLst>
              <a:ext uri="{FF2B5EF4-FFF2-40B4-BE49-F238E27FC236}">
                <a16:creationId xmlns:a16="http://schemas.microsoft.com/office/drawing/2014/main" id="{8A3EC781-A955-3241-87B4-2638DB06B83B}"/>
              </a:ext>
            </a:extLst>
          </p:cNvPr>
          <p:cNvSpPr txBox="1"/>
          <p:nvPr/>
        </p:nvSpPr>
        <p:spPr>
          <a:xfrm>
            <a:off x="674253" y="5144654"/>
            <a:ext cx="1256145" cy="1200329"/>
          </a:xfrm>
          <a:prstGeom prst="rect">
            <a:avLst/>
          </a:prstGeom>
          <a:noFill/>
        </p:spPr>
        <p:txBody>
          <a:bodyPr wrap="square" rtlCol="0">
            <a:spAutoFit/>
          </a:bodyPr>
          <a:lstStyle/>
          <a:p>
            <a:pPr algn="ctr"/>
            <a:r>
              <a:rPr kumimoji="1" lang="en-US" altLang="zh-CN" sz="2400" dirty="0"/>
              <a:t>2018</a:t>
            </a:r>
          </a:p>
          <a:p>
            <a:pPr algn="ctr"/>
            <a:r>
              <a:rPr kumimoji="1" lang="en-US" altLang="zh-CN" sz="2400" dirty="0"/>
              <a:t>-</a:t>
            </a:r>
          </a:p>
          <a:p>
            <a:pPr algn="ctr"/>
            <a:r>
              <a:rPr kumimoji="1" lang="en-US" altLang="zh-CN" sz="2400" dirty="0"/>
              <a:t>2021</a:t>
            </a:r>
            <a:endParaRPr kumimoji="1" lang="zh-CN" altLang="en-US" sz="2400" dirty="0"/>
          </a:p>
        </p:txBody>
      </p:sp>
      <p:sp>
        <p:nvSpPr>
          <p:cNvPr id="9" name="矩形 8">
            <a:extLst>
              <a:ext uri="{FF2B5EF4-FFF2-40B4-BE49-F238E27FC236}">
                <a16:creationId xmlns:a16="http://schemas.microsoft.com/office/drawing/2014/main" id="{74C4B4F0-62C3-C247-84D4-89B38EB78D17}"/>
              </a:ext>
            </a:extLst>
          </p:cNvPr>
          <p:cNvSpPr/>
          <p:nvPr/>
        </p:nvSpPr>
        <p:spPr>
          <a:xfrm>
            <a:off x="2346036" y="5144654"/>
            <a:ext cx="8386618" cy="369332"/>
          </a:xfrm>
          <a:prstGeom prst="rect">
            <a:avLst/>
          </a:prstGeom>
        </p:spPr>
        <p:txBody>
          <a:bodyPr wrap="square">
            <a:spAutoFit/>
          </a:bodyPr>
          <a:lstStyle/>
          <a:p>
            <a:r>
              <a:rPr lang="en" altLang="zh-CN" dirty="0">
                <a:latin typeface="Calibri" panose="020F0502020204030204" pitchFamily="34" charset="0"/>
              </a:rPr>
              <a:t>Multiple research groups consistently working on learned selectivity estimators </a:t>
            </a:r>
            <a:endParaRPr lang="en" altLang="zh-CN" dirty="0">
              <a:effectLst/>
            </a:endParaRPr>
          </a:p>
        </p:txBody>
      </p:sp>
      <p:pic>
        <p:nvPicPr>
          <p:cNvPr id="10" name="图片 9">
            <a:extLst>
              <a:ext uri="{FF2B5EF4-FFF2-40B4-BE49-F238E27FC236}">
                <a16:creationId xmlns:a16="http://schemas.microsoft.com/office/drawing/2014/main" id="{500C320B-30A0-5944-A9E2-402E48E1677B}"/>
              </a:ext>
            </a:extLst>
          </p:cNvPr>
          <p:cNvPicPr>
            <a:picLocks noChangeAspect="1"/>
          </p:cNvPicPr>
          <p:nvPr/>
        </p:nvPicPr>
        <p:blipFill rotWithShape="1">
          <a:blip r:embed="rId3"/>
          <a:srcRect b="3114"/>
          <a:stretch/>
        </p:blipFill>
        <p:spPr>
          <a:xfrm>
            <a:off x="2346036" y="5524955"/>
            <a:ext cx="6594764" cy="986681"/>
          </a:xfrm>
          <a:prstGeom prst="rect">
            <a:avLst/>
          </a:prstGeom>
        </p:spPr>
      </p:pic>
      <p:pic>
        <p:nvPicPr>
          <p:cNvPr id="11" name="图片 10">
            <a:extLst>
              <a:ext uri="{FF2B5EF4-FFF2-40B4-BE49-F238E27FC236}">
                <a16:creationId xmlns:a16="http://schemas.microsoft.com/office/drawing/2014/main" id="{6A4F924F-9EB5-0443-AF21-468D615AD987}"/>
              </a:ext>
            </a:extLst>
          </p:cNvPr>
          <p:cNvPicPr>
            <a:picLocks noChangeAspect="1"/>
          </p:cNvPicPr>
          <p:nvPr/>
        </p:nvPicPr>
        <p:blipFill>
          <a:blip r:embed="rId4"/>
          <a:stretch>
            <a:fillRect/>
          </a:stretch>
        </p:blipFill>
        <p:spPr>
          <a:xfrm>
            <a:off x="2346036" y="3431081"/>
            <a:ext cx="4537364" cy="609764"/>
          </a:xfrm>
          <a:prstGeom prst="rect">
            <a:avLst/>
          </a:prstGeom>
        </p:spPr>
      </p:pic>
      <p:cxnSp>
        <p:nvCxnSpPr>
          <p:cNvPr id="13" name="直线连接符 12">
            <a:extLst>
              <a:ext uri="{FF2B5EF4-FFF2-40B4-BE49-F238E27FC236}">
                <a16:creationId xmlns:a16="http://schemas.microsoft.com/office/drawing/2014/main" id="{94EEF323-76D8-804A-BAFC-2BFC114327E4}"/>
              </a:ext>
            </a:extLst>
          </p:cNvPr>
          <p:cNvCxnSpPr/>
          <p:nvPr/>
        </p:nvCxnSpPr>
        <p:spPr>
          <a:xfrm>
            <a:off x="2346036" y="3325091"/>
            <a:ext cx="8682182" cy="0"/>
          </a:xfrm>
          <a:prstGeom prst="line">
            <a:avLst/>
          </a:prstGeom>
        </p:spPr>
        <p:style>
          <a:lnRef idx="1">
            <a:schemeClr val="dk1"/>
          </a:lnRef>
          <a:fillRef idx="0">
            <a:schemeClr val="dk1"/>
          </a:fillRef>
          <a:effectRef idx="0">
            <a:schemeClr val="dk1"/>
          </a:effectRef>
          <a:fontRef idx="minor">
            <a:schemeClr val="tx1"/>
          </a:fontRef>
        </p:style>
      </p:cxnSp>
      <p:cxnSp>
        <p:nvCxnSpPr>
          <p:cNvPr id="14" name="直线连接符 13">
            <a:extLst>
              <a:ext uri="{FF2B5EF4-FFF2-40B4-BE49-F238E27FC236}">
                <a16:creationId xmlns:a16="http://schemas.microsoft.com/office/drawing/2014/main" id="{D51D959B-8556-1C4E-AEA4-FECB7BFCBB1B}"/>
              </a:ext>
            </a:extLst>
          </p:cNvPr>
          <p:cNvCxnSpPr/>
          <p:nvPr/>
        </p:nvCxnSpPr>
        <p:spPr>
          <a:xfrm>
            <a:off x="2346036" y="5144654"/>
            <a:ext cx="8682182" cy="0"/>
          </a:xfrm>
          <a:prstGeom prst="line">
            <a:avLst/>
          </a:prstGeom>
        </p:spPr>
        <p:style>
          <a:lnRef idx="1">
            <a:schemeClr val="dk1"/>
          </a:lnRef>
          <a:fillRef idx="0">
            <a:schemeClr val="dk1"/>
          </a:fillRef>
          <a:effectRef idx="0">
            <a:schemeClr val="dk1"/>
          </a:effectRef>
          <a:fontRef idx="minor">
            <a:schemeClr val="tx1"/>
          </a:fontRef>
        </p:style>
      </p:cxnSp>
      <p:sp>
        <p:nvSpPr>
          <p:cNvPr id="15" name="矩形 14">
            <a:extLst>
              <a:ext uri="{FF2B5EF4-FFF2-40B4-BE49-F238E27FC236}">
                <a16:creationId xmlns:a16="http://schemas.microsoft.com/office/drawing/2014/main" id="{2B3D70E2-3D59-F249-BE15-6513806E544C}"/>
              </a:ext>
            </a:extLst>
          </p:cNvPr>
          <p:cNvSpPr/>
          <p:nvPr/>
        </p:nvSpPr>
        <p:spPr>
          <a:xfrm>
            <a:off x="2463800" y="4036491"/>
            <a:ext cx="8564418" cy="923330"/>
          </a:xfrm>
          <a:prstGeom prst="rect">
            <a:avLst/>
          </a:prstGeom>
        </p:spPr>
        <p:txBody>
          <a:bodyPr wrap="square">
            <a:spAutoFit/>
          </a:bodyPr>
          <a:lstStyle/>
          <a:p>
            <a:r>
              <a:rPr lang="en" altLang="zh-CN" dirty="0"/>
              <a:t>“We have also shown that relational database systems produce </a:t>
            </a:r>
            <a:r>
              <a:rPr lang="en" altLang="zh-CN" dirty="0">
                <a:solidFill>
                  <a:srgbClr val="FF0000"/>
                </a:solidFill>
              </a:rPr>
              <a:t>large estimation errors </a:t>
            </a:r>
            <a:r>
              <a:rPr lang="en" altLang="zh-CN" dirty="0"/>
              <a:t>that quickly grow as the number of joins increases, and that these errors are usually the reason for </a:t>
            </a:r>
            <a:r>
              <a:rPr lang="en" altLang="zh-CN" dirty="0">
                <a:solidFill>
                  <a:srgbClr val="FF0000"/>
                </a:solidFill>
              </a:rPr>
              <a:t>bad plans</a:t>
            </a:r>
            <a:r>
              <a:rPr lang="en" altLang="zh-CN" dirty="0"/>
              <a:t>.”</a:t>
            </a:r>
            <a:endParaRPr lang="zh-CN" altLang="en-US" dirty="0"/>
          </a:p>
        </p:txBody>
      </p:sp>
      <p:sp>
        <p:nvSpPr>
          <p:cNvPr id="16" name="矩形 15">
            <a:extLst>
              <a:ext uri="{FF2B5EF4-FFF2-40B4-BE49-F238E27FC236}">
                <a16:creationId xmlns:a16="http://schemas.microsoft.com/office/drawing/2014/main" id="{25E58DFB-0A6C-614C-9B22-CE1D345C9191}"/>
              </a:ext>
            </a:extLst>
          </p:cNvPr>
          <p:cNvSpPr/>
          <p:nvPr/>
        </p:nvSpPr>
        <p:spPr>
          <a:xfrm>
            <a:off x="8122654" y="6581001"/>
            <a:ext cx="4607488" cy="276999"/>
          </a:xfrm>
          <a:prstGeom prst="rect">
            <a:avLst/>
          </a:prstGeom>
        </p:spPr>
        <p:txBody>
          <a:bodyPr wrap="square">
            <a:spAutoFit/>
          </a:bodyPr>
          <a:lstStyle/>
          <a:p>
            <a:r>
              <a:rPr lang="en" altLang="zh-CN" sz="1200" dirty="0" err="1">
                <a:latin typeface="Calibri" panose="020F0502020204030204" pitchFamily="34" charset="0"/>
              </a:rPr>
              <a:t>Jiannan</a:t>
            </a:r>
            <a:r>
              <a:rPr lang="en" altLang="zh-CN" sz="1200" dirty="0">
                <a:latin typeface="Calibri" panose="020F0502020204030204" pitchFamily="34" charset="0"/>
              </a:rPr>
              <a:t> Wang, Machine Learning for Data Intensive Systems</a:t>
            </a:r>
            <a:endParaRPr lang="en" altLang="zh-CN" sz="1200" dirty="0">
              <a:effectLst/>
            </a:endParaRPr>
          </a:p>
        </p:txBody>
      </p:sp>
      <p:pic>
        <p:nvPicPr>
          <p:cNvPr id="3" name="图片 2">
            <a:extLst>
              <a:ext uri="{FF2B5EF4-FFF2-40B4-BE49-F238E27FC236}">
                <a16:creationId xmlns:a16="http://schemas.microsoft.com/office/drawing/2014/main" id="{E9867659-DCAA-79A8-DED9-344B49CE58DE}"/>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244845391"/>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77A68-A6E8-6841-9973-DCC9C04167AD}"/>
              </a:ext>
            </a:extLst>
          </p:cNvPr>
          <p:cNvSpPr>
            <a:spLocks noGrp="1"/>
          </p:cNvSpPr>
          <p:nvPr>
            <p:ph type="title"/>
          </p:nvPr>
        </p:nvSpPr>
        <p:spPr>
          <a:xfrm>
            <a:off x="838200" y="0"/>
            <a:ext cx="10515600" cy="1325563"/>
          </a:xfrm>
        </p:spPr>
        <p:txBody>
          <a:bodyPr/>
          <a:lstStyle/>
          <a:p>
            <a:r>
              <a:rPr kumimoji="1" lang="en-US" altLang="zh-CN" b="1" dirty="0"/>
              <a:t>How Learned Selectivity Estimators Work</a:t>
            </a:r>
            <a:endParaRPr kumimoji="1" lang="zh-CN" altLang="en-US" b="1" dirty="0"/>
          </a:p>
        </p:txBody>
      </p:sp>
      <p:sp>
        <p:nvSpPr>
          <p:cNvPr id="3" name="内容占位符 2">
            <a:extLst>
              <a:ext uri="{FF2B5EF4-FFF2-40B4-BE49-F238E27FC236}">
                <a16:creationId xmlns:a16="http://schemas.microsoft.com/office/drawing/2014/main" id="{9BDE1051-B1A3-F641-8D85-08AC96B2C080}"/>
              </a:ext>
            </a:extLst>
          </p:cNvPr>
          <p:cNvSpPr>
            <a:spLocks noGrp="1"/>
          </p:cNvSpPr>
          <p:nvPr>
            <p:ph idx="1"/>
          </p:nvPr>
        </p:nvSpPr>
        <p:spPr/>
        <p:txBody>
          <a:bodyPr/>
          <a:lstStyle/>
          <a:p>
            <a:r>
              <a:rPr lang="en" altLang="zh-CN" dirty="0"/>
              <a:t>Methodology 1: </a:t>
            </a:r>
            <a:r>
              <a:rPr lang="en" altLang="zh-CN" b="1" dirty="0"/>
              <a:t>Query-driven</a:t>
            </a:r>
            <a:r>
              <a:rPr lang="en" altLang="zh-CN" dirty="0"/>
              <a:t> </a:t>
            </a:r>
          </a:p>
          <a:p>
            <a:pPr lvl="1"/>
            <a:r>
              <a:rPr lang="en" altLang="zh-CN" dirty="0"/>
              <a:t>Key Idea: Model as a Regression problem </a:t>
            </a:r>
          </a:p>
          <a:p>
            <a:pPr lvl="1"/>
            <a:endParaRPr lang="en" altLang="zh-CN" dirty="0"/>
          </a:p>
          <a:p>
            <a:pPr marL="457200" lvl="1" indent="0">
              <a:buNone/>
            </a:pPr>
            <a:r>
              <a:rPr lang="en" altLang="zh-CN" dirty="0"/>
              <a:t>	Query		</a:t>
            </a:r>
            <a:r>
              <a:rPr lang="en" altLang="zh-CN" dirty="0">
                <a:sym typeface="Wingdings" pitchFamily="2" charset="2"/>
              </a:rPr>
              <a:t> 	Feature Vector		Selectivity</a:t>
            </a:r>
            <a:endParaRPr lang="en" altLang="zh-CN" dirty="0"/>
          </a:p>
          <a:p>
            <a:pPr marL="457200" lvl="1" indent="0">
              <a:buNone/>
            </a:pPr>
            <a:endParaRPr kumimoji="1" lang="en" altLang="zh-CN" dirty="0"/>
          </a:p>
          <a:p>
            <a:r>
              <a:rPr lang="en" altLang="zh-CN" dirty="0"/>
              <a:t>Methodology 2: </a:t>
            </a:r>
            <a:r>
              <a:rPr lang="en" altLang="zh-CN" b="1" dirty="0"/>
              <a:t>Data-driven</a:t>
            </a:r>
          </a:p>
          <a:p>
            <a:pPr lvl="1"/>
            <a:r>
              <a:rPr lang="en-US" altLang="zh-CN" dirty="0"/>
              <a:t>Key Idea</a:t>
            </a:r>
            <a:r>
              <a:rPr lang="en-US" altLang="zh-CN" b="1" dirty="0"/>
              <a:t>: </a:t>
            </a:r>
            <a:r>
              <a:rPr lang="en-US" altLang="zh-CN" dirty="0"/>
              <a:t>Model as a Joint Distribution Estimation problem</a:t>
            </a:r>
            <a:endParaRPr kumimoji="1" lang="zh-CN" altLang="en-US" b="1" dirty="0"/>
          </a:p>
        </p:txBody>
      </p:sp>
      <p:cxnSp>
        <p:nvCxnSpPr>
          <p:cNvPr id="5" name="直线箭头连接符 4">
            <a:extLst>
              <a:ext uri="{FF2B5EF4-FFF2-40B4-BE49-F238E27FC236}">
                <a16:creationId xmlns:a16="http://schemas.microsoft.com/office/drawing/2014/main" id="{080B2DDD-48E6-304F-93AD-D5A6D9F5A0EF}"/>
              </a:ext>
            </a:extLst>
          </p:cNvPr>
          <p:cNvCxnSpPr>
            <a:cxnSpLocks/>
          </p:cNvCxnSpPr>
          <p:nvPr/>
        </p:nvCxnSpPr>
        <p:spPr>
          <a:xfrm>
            <a:off x="2660073" y="3269673"/>
            <a:ext cx="1865745"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6" name="直线箭头连接符 5">
            <a:extLst>
              <a:ext uri="{FF2B5EF4-FFF2-40B4-BE49-F238E27FC236}">
                <a16:creationId xmlns:a16="http://schemas.microsoft.com/office/drawing/2014/main" id="{0F516BA8-8B1B-3647-922D-1337B4E74022}"/>
              </a:ext>
            </a:extLst>
          </p:cNvPr>
          <p:cNvCxnSpPr>
            <a:cxnSpLocks/>
          </p:cNvCxnSpPr>
          <p:nvPr/>
        </p:nvCxnSpPr>
        <p:spPr>
          <a:xfrm>
            <a:off x="6543963" y="3269674"/>
            <a:ext cx="1510146"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8" name="文本框 7">
            <a:extLst>
              <a:ext uri="{FF2B5EF4-FFF2-40B4-BE49-F238E27FC236}">
                <a16:creationId xmlns:a16="http://schemas.microsoft.com/office/drawing/2014/main" id="{3A2DBC4B-1A5C-7E47-BD14-9EEB986F9D26}"/>
              </a:ext>
            </a:extLst>
          </p:cNvPr>
          <p:cNvSpPr txBox="1"/>
          <p:nvPr/>
        </p:nvSpPr>
        <p:spPr>
          <a:xfrm>
            <a:off x="2576945" y="2900341"/>
            <a:ext cx="2087419" cy="338554"/>
          </a:xfrm>
          <a:prstGeom prst="rect">
            <a:avLst/>
          </a:prstGeom>
          <a:noFill/>
        </p:spPr>
        <p:txBody>
          <a:bodyPr wrap="square" rtlCol="0">
            <a:spAutoFit/>
          </a:bodyPr>
          <a:lstStyle/>
          <a:p>
            <a:pPr algn="ctr"/>
            <a:r>
              <a:rPr kumimoji="1" lang="en-US" altLang="zh-CN" sz="1600" dirty="0"/>
              <a:t>Feature Engineering</a:t>
            </a:r>
            <a:endParaRPr kumimoji="1" lang="zh-CN" altLang="en-US" sz="1600" dirty="0"/>
          </a:p>
        </p:txBody>
      </p:sp>
      <p:sp>
        <p:nvSpPr>
          <p:cNvPr id="10" name="文本框 9">
            <a:extLst>
              <a:ext uri="{FF2B5EF4-FFF2-40B4-BE49-F238E27FC236}">
                <a16:creationId xmlns:a16="http://schemas.microsoft.com/office/drawing/2014/main" id="{DC10FB43-0362-344E-9773-28347B86A00A}"/>
              </a:ext>
            </a:extLst>
          </p:cNvPr>
          <p:cNvSpPr txBox="1"/>
          <p:nvPr/>
        </p:nvSpPr>
        <p:spPr>
          <a:xfrm>
            <a:off x="6255326" y="2931119"/>
            <a:ext cx="2087419" cy="338554"/>
          </a:xfrm>
          <a:prstGeom prst="rect">
            <a:avLst/>
          </a:prstGeom>
          <a:noFill/>
        </p:spPr>
        <p:txBody>
          <a:bodyPr wrap="square" rtlCol="0">
            <a:spAutoFit/>
          </a:bodyPr>
          <a:lstStyle/>
          <a:p>
            <a:pPr algn="ctr"/>
            <a:r>
              <a:rPr kumimoji="1" lang="en-US" altLang="zh-CN" sz="1600" dirty="0"/>
              <a:t>ML</a:t>
            </a:r>
            <a:r>
              <a:rPr kumimoji="1" lang="zh-CN" altLang="en-US" sz="1600" dirty="0"/>
              <a:t> </a:t>
            </a:r>
            <a:r>
              <a:rPr kumimoji="1" lang="en-US" altLang="zh-CN" sz="1600" dirty="0"/>
              <a:t>Models</a:t>
            </a:r>
            <a:endParaRPr kumimoji="1" lang="zh-CN" altLang="en-US" sz="1600" dirty="0"/>
          </a:p>
        </p:txBody>
      </p:sp>
      <p:pic>
        <p:nvPicPr>
          <p:cNvPr id="4" name="图片 3">
            <a:extLst>
              <a:ext uri="{FF2B5EF4-FFF2-40B4-BE49-F238E27FC236}">
                <a16:creationId xmlns:a16="http://schemas.microsoft.com/office/drawing/2014/main" id="{0C75E9A9-62CD-4A6B-B665-554C3FAFA2E5}"/>
              </a:ext>
            </a:extLst>
          </p:cNvPr>
          <p:cNvPicPr>
            <a:picLocks noChangeAspect="1"/>
          </p:cNvPicPr>
          <p:nvPr/>
        </p:nvPicPr>
        <p:blipFill>
          <a:blip r:embed="rId2"/>
          <a:stretch>
            <a:fillRect/>
          </a:stretch>
        </p:blipFill>
        <p:spPr>
          <a:xfrm>
            <a:off x="1739637" y="4823452"/>
            <a:ext cx="6314472" cy="1486726"/>
          </a:xfrm>
          <a:prstGeom prst="rect">
            <a:avLst/>
          </a:prstGeom>
        </p:spPr>
      </p:pic>
      <p:sp>
        <p:nvSpPr>
          <p:cNvPr id="9" name="矩形 8">
            <a:extLst>
              <a:ext uri="{FF2B5EF4-FFF2-40B4-BE49-F238E27FC236}">
                <a16:creationId xmlns:a16="http://schemas.microsoft.com/office/drawing/2014/main" id="{F6D4EBA8-917B-C44F-9102-164E4C7415B4}"/>
              </a:ext>
            </a:extLst>
          </p:cNvPr>
          <p:cNvSpPr/>
          <p:nvPr/>
        </p:nvSpPr>
        <p:spPr>
          <a:xfrm>
            <a:off x="8122654" y="6581001"/>
            <a:ext cx="4607488" cy="276999"/>
          </a:xfrm>
          <a:prstGeom prst="rect">
            <a:avLst/>
          </a:prstGeom>
        </p:spPr>
        <p:txBody>
          <a:bodyPr wrap="square">
            <a:spAutoFit/>
          </a:bodyPr>
          <a:lstStyle/>
          <a:p>
            <a:r>
              <a:rPr lang="en" altLang="zh-CN" sz="1200" dirty="0" err="1">
                <a:latin typeface="Calibri" panose="020F0502020204030204" pitchFamily="34" charset="0"/>
              </a:rPr>
              <a:t>Jiannan</a:t>
            </a:r>
            <a:r>
              <a:rPr lang="en" altLang="zh-CN" sz="1200" dirty="0">
                <a:latin typeface="Calibri" panose="020F0502020204030204" pitchFamily="34" charset="0"/>
              </a:rPr>
              <a:t> Wang, Machine Learning for Data Intensive Systems</a:t>
            </a:r>
            <a:endParaRPr lang="en" altLang="zh-CN" sz="1200" dirty="0">
              <a:effectLst/>
            </a:endParaRPr>
          </a:p>
        </p:txBody>
      </p:sp>
    </p:spTree>
    <p:extLst>
      <p:ext uri="{BB962C8B-B14F-4D97-AF65-F5344CB8AC3E}">
        <p14:creationId xmlns:p14="http://schemas.microsoft.com/office/powerpoint/2010/main" val="3188541419"/>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77A68-A6E8-6841-9973-DCC9C04167AD}"/>
              </a:ext>
            </a:extLst>
          </p:cNvPr>
          <p:cNvSpPr>
            <a:spLocks noGrp="1"/>
          </p:cNvSpPr>
          <p:nvPr>
            <p:ph type="title"/>
          </p:nvPr>
        </p:nvSpPr>
        <p:spPr>
          <a:xfrm>
            <a:off x="838200" y="0"/>
            <a:ext cx="10515600" cy="1325563"/>
          </a:xfrm>
        </p:spPr>
        <p:txBody>
          <a:bodyPr/>
          <a:lstStyle/>
          <a:p>
            <a:r>
              <a:rPr lang="en-US" altLang="zh-CN" b="1" dirty="0"/>
              <a:t>Methodology 1: Query-Driven</a:t>
            </a:r>
            <a:endParaRPr kumimoji="1" lang="zh-CN" altLang="en-US" dirty="0"/>
          </a:p>
        </p:txBody>
      </p:sp>
      <p:pic>
        <p:nvPicPr>
          <p:cNvPr id="4" name="内容占位符 3">
            <a:extLst>
              <a:ext uri="{FF2B5EF4-FFF2-40B4-BE49-F238E27FC236}">
                <a16:creationId xmlns:a16="http://schemas.microsoft.com/office/drawing/2014/main" id="{747EBE68-ABB2-4665-9CF8-D852F55352CA}"/>
              </a:ext>
            </a:extLst>
          </p:cNvPr>
          <p:cNvPicPr>
            <a:picLocks noGrp="1" noChangeAspect="1"/>
          </p:cNvPicPr>
          <p:nvPr>
            <p:ph idx="1"/>
          </p:nvPr>
        </p:nvPicPr>
        <p:blipFill>
          <a:blip r:embed="rId2"/>
          <a:stretch>
            <a:fillRect/>
          </a:stretch>
        </p:blipFill>
        <p:spPr>
          <a:xfrm>
            <a:off x="1049687" y="1600244"/>
            <a:ext cx="5275925" cy="4351338"/>
          </a:xfrm>
          <a:prstGeom prst="rect">
            <a:avLst/>
          </a:prstGeom>
        </p:spPr>
      </p:pic>
      <p:pic>
        <p:nvPicPr>
          <p:cNvPr id="5" name="图片 4">
            <a:extLst>
              <a:ext uri="{FF2B5EF4-FFF2-40B4-BE49-F238E27FC236}">
                <a16:creationId xmlns:a16="http://schemas.microsoft.com/office/drawing/2014/main" id="{538324C9-31EA-40EA-A7E0-36746CC5E336}"/>
              </a:ext>
            </a:extLst>
          </p:cNvPr>
          <p:cNvPicPr>
            <a:picLocks noChangeAspect="1"/>
          </p:cNvPicPr>
          <p:nvPr/>
        </p:nvPicPr>
        <p:blipFill>
          <a:blip r:embed="rId3"/>
          <a:stretch>
            <a:fillRect/>
          </a:stretch>
        </p:blipFill>
        <p:spPr>
          <a:xfrm>
            <a:off x="6958617" y="1600244"/>
            <a:ext cx="4395183" cy="4183083"/>
          </a:xfrm>
          <a:prstGeom prst="rect">
            <a:avLst/>
          </a:prstGeom>
        </p:spPr>
      </p:pic>
      <p:sp>
        <p:nvSpPr>
          <p:cNvPr id="6" name="矩形 5">
            <a:extLst>
              <a:ext uri="{FF2B5EF4-FFF2-40B4-BE49-F238E27FC236}">
                <a16:creationId xmlns:a16="http://schemas.microsoft.com/office/drawing/2014/main" id="{294846F0-DDE8-4088-BD16-6B758DA45542}"/>
              </a:ext>
            </a:extLst>
          </p:cNvPr>
          <p:cNvSpPr/>
          <p:nvPr/>
        </p:nvSpPr>
        <p:spPr>
          <a:xfrm>
            <a:off x="714777" y="1325563"/>
            <a:ext cx="5724660" cy="499796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E51C101-D8CA-4133-8DB0-BDFCD0EB4C1D}"/>
              </a:ext>
            </a:extLst>
          </p:cNvPr>
          <p:cNvSpPr/>
          <p:nvPr/>
        </p:nvSpPr>
        <p:spPr>
          <a:xfrm>
            <a:off x="6870878" y="1325563"/>
            <a:ext cx="4606345" cy="499796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AD7F89E-6BC1-0F40-BF7C-DF8745411BD6}"/>
              </a:ext>
            </a:extLst>
          </p:cNvPr>
          <p:cNvSpPr/>
          <p:nvPr/>
        </p:nvSpPr>
        <p:spPr>
          <a:xfrm>
            <a:off x="8122654" y="6581001"/>
            <a:ext cx="4607488" cy="276999"/>
          </a:xfrm>
          <a:prstGeom prst="rect">
            <a:avLst/>
          </a:prstGeom>
        </p:spPr>
        <p:txBody>
          <a:bodyPr wrap="square">
            <a:spAutoFit/>
          </a:bodyPr>
          <a:lstStyle/>
          <a:p>
            <a:r>
              <a:rPr lang="en" altLang="zh-CN" sz="1200" dirty="0" err="1">
                <a:latin typeface="Calibri" panose="020F0502020204030204" pitchFamily="34" charset="0"/>
              </a:rPr>
              <a:t>Jiannan</a:t>
            </a:r>
            <a:r>
              <a:rPr lang="en" altLang="zh-CN" sz="1200" dirty="0">
                <a:latin typeface="Calibri" panose="020F0502020204030204" pitchFamily="34" charset="0"/>
              </a:rPr>
              <a:t> Wang, Machine Learning for Data Intensive Systems</a:t>
            </a:r>
            <a:endParaRPr lang="en" altLang="zh-CN" sz="1200" dirty="0">
              <a:effectLst/>
            </a:endParaRPr>
          </a:p>
        </p:txBody>
      </p:sp>
    </p:spTree>
    <p:extLst>
      <p:ext uri="{BB962C8B-B14F-4D97-AF65-F5344CB8AC3E}">
        <p14:creationId xmlns:p14="http://schemas.microsoft.com/office/powerpoint/2010/main" val="2938720585"/>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4F5A0-888B-454A-AEDB-63F4DB57F9E9}"/>
              </a:ext>
            </a:extLst>
          </p:cNvPr>
          <p:cNvSpPr>
            <a:spLocks noGrp="1"/>
          </p:cNvSpPr>
          <p:nvPr>
            <p:ph type="title"/>
          </p:nvPr>
        </p:nvSpPr>
        <p:spPr>
          <a:xfrm>
            <a:off x="838200" y="0"/>
            <a:ext cx="10515600" cy="1325563"/>
          </a:xfrm>
        </p:spPr>
        <p:txBody>
          <a:bodyPr/>
          <a:lstStyle/>
          <a:p>
            <a:r>
              <a:rPr lang="en-US" altLang="zh-CN" b="1" dirty="0"/>
              <a:t>Methodology 1: Query-Driven</a:t>
            </a:r>
            <a:endParaRPr lang="zh-CN" altLang="en-US" dirty="0"/>
          </a:p>
        </p:txBody>
      </p:sp>
      <p:sp>
        <p:nvSpPr>
          <p:cNvPr id="3" name="内容占位符 2">
            <a:extLst>
              <a:ext uri="{FF2B5EF4-FFF2-40B4-BE49-F238E27FC236}">
                <a16:creationId xmlns:a16="http://schemas.microsoft.com/office/drawing/2014/main" id="{8923EAD0-C81D-48BD-8C72-9CFD9C7C695E}"/>
              </a:ext>
            </a:extLst>
          </p:cNvPr>
          <p:cNvSpPr>
            <a:spLocks noGrp="1"/>
          </p:cNvSpPr>
          <p:nvPr>
            <p:ph idx="1"/>
          </p:nvPr>
        </p:nvSpPr>
        <p:spPr>
          <a:xfrm>
            <a:off x="838200" y="1668505"/>
            <a:ext cx="5300730" cy="4351338"/>
          </a:xfrm>
        </p:spPr>
        <p:txBody>
          <a:bodyPr>
            <a:normAutofit/>
          </a:bodyPr>
          <a:lstStyle/>
          <a:p>
            <a:pPr marL="0" indent="0">
              <a:buNone/>
            </a:pPr>
            <a:r>
              <a:rPr lang="nb-NO" altLang="zh-CN" sz="2000" dirty="0"/>
              <a:t>Single</a:t>
            </a:r>
            <a:r>
              <a:rPr lang="zh-CN" altLang="en-US" sz="2000" dirty="0"/>
              <a:t> </a:t>
            </a:r>
            <a:r>
              <a:rPr lang="en-US" altLang="zh-CN" sz="2000" dirty="0"/>
              <a:t>table:</a:t>
            </a:r>
            <a:endParaRPr lang="nb-NO" altLang="zh-CN" sz="2000" dirty="0"/>
          </a:p>
          <a:p>
            <a:pPr marL="0" indent="0">
              <a:buNone/>
            </a:pPr>
            <a:r>
              <a:rPr lang="nb-NO" altLang="zh-CN" sz="2000" dirty="0"/>
              <a:t>• </a:t>
            </a:r>
            <a:r>
              <a:rPr lang="nb-NO" altLang="zh-CN" sz="2000" b="1" dirty="0"/>
              <a:t>LW-XGB </a:t>
            </a:r>
            <a:r>
              <a:rPr lang="nb-NO" altLang="zh-CN" sz="2000" dirty="0"/>
              <a:t>[Dutt, A et all. VLDB 19]</a:t>
            </a:r>
          </a:p>
          <a:p>
            <a:pPr marL="0" indent="0">
              <a:buNone/>
            </a:pPr>
            <a:r>
              <a:rPr lang="en-US" altLang="zh-CN" sz="2000" dirty="0"/>
              <a:t> 	</a:t>
            </a:r>
            <a:r>
              <a:rPr lang="en-US" altLang="zh-CN" sz="2000" dirty="0" err="1"/>
              <a:t>XGBoost</a:t>
            </a:r>
            <a:r>
              <a:rPr lang="en-US" altLang="zh-CN" sz="2000" dirty="0"/>
              <a:t>+ Heuristic statistics</a:t>
            </a:r>
          </a:p>
          <a:p>
            <a:pPr marL="0" indent="0">
              <a:buNone/>
            </a:pPr>
            <a:r>
              <a:rPr lang="nb-NO" altLang="zh-CN" sz="2000" dirty="0"/>
              <a:t>• </a:t>
            </a:r>
            <a:r>
              <a:rPr lang="nb-NO" altLang="zh-CN" sz="2000" b="1" dirty="0"/>
              <a:t>LW-NN </a:t>
            </a:r>
            <a:r>
              <a:rPr lang="nb-NO" altLang="zh-CN" sz="2000" dirty="0"/>
              <a:t>[Dutt, A et all. VLDB 19]</a:t>
            </a:r>
          </a:p>
          <a:p>
            <a:pPr marL="0" indent="0">
              <a:buNone/>
            </a:pPr>
            <a:r>
              <a:rPr lang="en-US" altLang="zh-CN" sz="2000" dirty="0"/>
              <a:t> 	NN+ Heuristic statistics</a:t>
            </a:r>
          </a:p>
          <a:p>
            <a:pPr marL="0" indent="0">
              <a:buNone/>
            </a:pPr>
            <a:r>
              <a:rPr lang="nb-NO" altLang="zh-CN" sz="2000" dirty="0"/>
              <a:t>• </a:t>
            </a:r>
            <a:r>
              <a:rPr lang="en-US" altLang="zh-CN" sz="2000" b="1" dirty="0" err="1"/>
              <a:t>QuickSel</a:t>
            </a:r>
            <a:r>
              <a:rPr lang="en-US" altLang="zh-CN" sz="2000" b="1" dirty="0"/>
              <a:t> </a:t>
            </a:r>
            <a:r>
              <a:rPr lang="en-US" altLang="zh-CN" sz="2000" dirty="0"/>
              <a:t>[</a:t>
            </a:r>
            <a:r>
              <a:rPr lang="en-US" altLang="zh-CN" sz="2000" dirty="0" err="1"/>
              <a:t>Yongjoo</a:t>
            </a:r>
            <a:r>
              <a:rPr lang="en-US" altLang="zh-CN" sz="2000" dirty="0"/>
              <a:t>, P et all. SIGMOD 20]</a:t>
            </a:r>
          </a:p>
          <a:p>
            <a:pPr marL="0" indent="0">
              <a:buNone/>
            </a:pPr>
            <a:r>
              <a:rPr lang="en-US" altLang="zh-CN" sz="2000" dirty="0"/>
              <a:t>	Mixture Model</a:t>
            </a:r>
          </a:p>
          <a:p>
            <a:pPr marL="0" indent="0">
              <a:buNone/>
            </a:pPr>
            <a:endParaRPr lang="zh-CN" altLang="en-US" sz="2000" dirty="0"/>
          </a:p>
        </p:txBody>
      </p:sp>
      <p:pic>
        <p:nvPicPr>
          <p:cNvPr id="7" name="内容占位符 3">
            <a:extLst>
              <a:ext uri="{FF2B5EF4-FFF2-40B4-BE49-F238E27FC236}">
                <a16:creationId xmlns:a16="http://schemas.microsoft.com/office/drawing/2014/main" id="{747EBE68-ABB2-4665-9CF8-D852F55352CA}"/>
              </a:ext>
            </a:extLst>
          </p:cNvPr>
          <p:cNvPicPr>
            <a:picLocks noGrp="1" noChangeAspect="1"/>
          </p:cNvPicPr>
          <p:nvPr/>
        </p:nvPicPr>
        <p:blipFill>
          <a:blip r:embed="rId2"/>
          <a:stretch>
            <a:fillRect/>
          </a:stretch>
        </p:blipFill>
        <p:spPr>
          <a:xfrm>
            <a:off x="6430910" y="1600244"/>
            <a:ext cx="5275925" cy="4351338"/>
          </a:xfrm>
          <a:prstGeom prst="rect">
            <a:avLst/>
          </a:prstGeom>
        </p:spPr>
      </p:pic>
      <p:sp>
        <p:nvSpPr>
          <p:cNvPr id="8" name="矩形 7">
            <a:extLst>
              <a:ext uri="{FF2B5EF4-FFF2-40B4-BE49-F238E27FC236}">
                <a16:creationId xmlns:a16="http://schemas.microsoft.com/office/drawing/2014/main" id="{294846F0-DDE8-4088-BD16-6B758DA45542}"/>
              </a:ext>
            </a:extLst>
          </p:cNvPr>
          <p:cNvSpPr/>
          <p:nvPr/>
        </p:nvSpPr>
        <p:spPr>
          <a:xfrm>
            <a:off x="6096000" y="1325563"/>
            <a:ext cx="5724660" cy="499796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defPPr>
              <a:defRPr lang="zh-CN"/>
            </a:defPPr>
            <a:lvl1pPr marL="0" algn="l" defTabSz="914400" rtl="0" eaLnBrk="1" latinLnBrk="0" hangingPunct="1">
              <a:defRPr sz="1800" kern="1200">
                <a:solidFill>
                  <a:schemeClr val="accent2"/>
                </a:solidFill>
                <a:latin typeface="+mn-lt"/>
                <a:ea typeface="+mn-ea"/>
                <a:cs typeface="+mn-cs"/>
              </a:defRPr>
            </a:lvl1pPr>
            <a:lvl2pPr marL="457200" algn="l" defTabSz="914400" rtl="0" eaLnBrk="1" latinLnBrk="0" hangingPunct="1">
              <a:defRPr sz="1800" kern="1200">
                <a:solidFill>
                  <a:schemeClr val="accent2"/>
                </a:solidFill>
                <a:latin typeface="+mn-lt"/>
                <a:ea typeface="+mn-ea"/>
                <a:cs typeface="+mn-cs"/>
              </a:defRPr>
            </a:lvl2pPr>
            <a:lvl3pPr marL="914400" algn="l" defTabSz="914400" rtl="0" eaLnBrk="1" latinLnBrk="0" hangingPunct="1">
              <a:defRPr sz="1800" kern="1200">
                <a:solidFill>
                  <a:schemeClr val="accent2"/>
                </a:solidFill>
                <a:latin typeface="+mn-lt"/>
                <a:ea typeface="+mn-ea"/>
                <a:cs typeface="+mn-cs"/>
              </a:defRPr>
            </a:lvl3pPr>
            <a:lvl4pPr marL="1371600" algn="l" defTabSz="914400" rtl="0" eaLnBrk="1" latinLnBrk="0" hangingPunct="1">
              <a:defRPr sz="1800" kern="1200">
                <a:solidFill>
                  <a:schemeClr val="accent2"/>
                </a:solidFill>
                <a:latin typeface="+mn-lt"/>
                <a:ea typeface="+mn-ea"/>
                <a:cs typeface="+mn-cs"/>
              </a:defRPr>
            </a:lvl4pPr>
            <a:lvl5pPr marL="1828800" algn="l" defTabSz="914400" rtl="0" eaLnBrk="1" latinLnBrk="0" hangingPunct="1">
              <a:defRPr sz="1800" kern="1200">
                <a:solidFill>
                  <a:schemeClr val="accent2"/>
                </a:solidFill>
                <a:latin typeface="+mn-lt"/>
                <a:ea typeface="+mn-ea"/>
                <a:cs typeface="+mn-cs"/>
              </a:defRPr>
            </a:lvl5pPr>
            <a:lvl6pPr marL="2286000" algn="l" defTabSz="914400" rtl="0" eaLnBrk="1" latinLnBrk="0" hangingPunct="1">
              <a:defRPr sz="1800" kern="1200">
                <a:solidFill>
                  <a:schemeClr val="accent2"/>
                </a:solidFill>
                <a:latin typeface="+mn-lt"/>
                <a:ea typeface="+mn-ea"/>
                <a:cs typeface="+mn-cs"/>
              </a:defRPr>
            </a:lvl6pPr>
            <a:lvl7pPr marL="2743200" algn="l" defTabSz="914400" rtl="0" eaLnBrk="1" latinLnBrk="0" hangingPunct="1">
              <a:defRPr sz="1800" kern="1200">
                <a:solidFill>
                  <a:schemeClr val="accent2"/>
                </a:solidFill>
                <a:latin typeface="+mn-lt"/>
                <a:ea typeface="+mn-ea"/>
                <a:cs typeface="+mn-cs"/>
              </a:defRPr>
            </a:lvl7pPr>
            <a:lvl8pPr marL="3200400" algn="l" defTabSz="914400" rtl="0" eaLnBrk="1" latinLnBrk="0" hangingPunct="1">
              <a:defRPr sz="1800" kern="1200">
                <a:solidFill>
                  <a:schemeClr val="accent2"/>
                </a:solidFill>
                <a:latin typeface="+mn-lt"/>
                <a:ea typeface="+mn-ea"/>
                <a:cs typeface="+mn-cs"/>
              </a:defRPr>
            </a:lvl8pPr>
            <a:lvl9pPr marL="3657600" algn="l" defTabSz="914400" rtl="0" eaLnBrk="1" latinLnBrk="0" hangingPunct="1">
              <a:defRPr sz="1800" kern="1200">
                <a:solidFill>
                  <a:schemeClr val="accent2"/>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304029741"/>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4F5A0-888B-454A-AEDB-63F4DB57F9E9}"/>
              </a:ext>
            </a:extLst>
          </p:cNvPr>
          <p:cNvSpPr>
            <a:spLocks noGrp="1"/>
          </p:cNvSpPr>
          <p:nvPr>
            <p:ph type="title"/>
          </p:nvPr>
        </p:nvSpPr>
        <p:spPr>
          <a:xfrm>
            <a:off x="838200" y="0"/>
            <a:ext cx="10515600" cy="1325563"/>
          </a:xfrm>
        </p:spPr>
        <p:txBody>
          <a:bodyPr/>
          <a:lstStyle/>
          <a:p>
            <a:r>
              <a:rPr lang="en-US" altLang="zh-CN" b="1" dirty="0"/>
              <a:t>Methodology 1: Query-Driven</a:t>
            </a:r>
            <a:endParaRPr lang="zh-CN" altLang="en-US" dirty="0"/>
          </a:p>
        </p:txBody>
      </p:sp>
      <p:sp>
        <p:nvSpPr>
          <p:cNvPr id="3" name="内容占位符 2">
            <a:extLst>
              <a:ext uri="{FF2B5EF4-FFF2-40B4-BE49-F238E27FC236}">
                <a16:creationId xmlns:a16="http://schemas.microsoft.com/office/drawing/2014/main" id="{8923EAD0-C81D-48BD-8C72-9CFD9C7C695E}"/>
              </a:ext>
            </a:extLst>
          </p:cNvPr>
          <p:cNvSpPr>
            <a:spLocks noGrp="1"/>
          </p:cNvSpPr>
          <p:nvPr>
            <p:ph idx="1"/>
          </p:nvPr>
        </p:nvSpPr>
        <p:spPr>
          <a:xfrm>
            <a:off x="838200" y="1668505"/>
            <a:ext cx="5300730" cy="4351338"/>
          </a:xfrm>
        </p:spPr>
        <p:txBody>
          <a:bodyPr>
            <a:normAutofit/>
          </a:bodyPr>
          <a:lstStyle/>
          <a:p>
            <a:pPr marL="0" indent="0">
              <a:buNone/>
            </a:pPr>
            <a:r>
              <a:rPr lang="nb-NO" altLang="zh-CN" sz="2000" dirty="0"/>
              <a:t>Multiple</a:t>
            </a:r>
            <a:r>
              <a:rPr lang="zh-CN" altLang="en-US" sz="2000" dirty="0"/>
              <a:t> </a:t>
            </a:r>
            <a:r>
              <a:rPr lang="en-US" altLang="zh-CN" sz="2000" dirty="0"/>
              <a:t>tables:</a:t>
            </a:r>
            <a:endParaRPr lang="nb-NO" altLang="zh-CN" sz="2000" dirty="0"/>
          </a:p>
          <a:p>
            <a:pPr marL="0" indent="0">
              <a:buNone/>
            </a:pPr>
            <a:r>
              <a:rPr lang="nb-NO" altLang="zh-CN" sz="2000" dirty="0"/>
              <a:t>• </a:t>
            </a:r>
            <a:r>
              <a:rPr lang="nb-NO" altLang="zh-CN" sz="2000" b="1" dirty="0"/>
              <a:t>LW-XGB </a:t>
            </a:r>
            <a:r>
              <a:rPr lang="nb-NO" altLang="zh-CN" sz="2000" dirty="0"/>
              <a:t>[Dutt, A et all. VLDB 20]</a:t>
            </a:r>
          </a:p>
          <a:p>
            <a:pPr marL="0" indent="0">
              <a:buNone/>
            </a:pPr>
            <a:r>
              <a:rPr lang="en-US" altLang="zh-CN" sz="2000" dirty="0"/>
              <a:t>   </a:t>
            </a:r>
            <a:r>
              <a:rPr lang="en-US" altLang="zh-CN" sz="2000" dirty="0" err="1"/>
              <a:t>XGBoost</a:t>
            </a:r>
            <a:r>
              <a:rPr lang="en-US" altLang="zh-CN" sz="2000" dirty="0"/>
              <a:t> + incremental data gen</a:t>
            </a:r>
            <a:endParaRPr lang="en-US" altLang="zh-CN" sz="2000" b="1" dirty="0"/>
          </a:p>
          <a:p>
            <a:r>
              <a:rPr lang="en-US" altLang="zh-CN" sz="2000" b="1" dirty="0"/>
              <a:t>MSCN </a:t>
            </a:r>
            <a:r>
              <a:rPr lang="en-US" altLang="zh-CN" sz="2000" dirty="0"/>
              <a:t>[</a:t>
            </a:r>
            <a:r>
              <a:rPr lang="en-US" altLang="zh-CN" sz="2000" dirty="0" err="1"/>
              <a:t>Kipf</a:t>
            </a:r>
            <a:r>
              <a:rPr lang="en-US" altLang="zh-CN" sz="2000" dirty="0"/>
              <a:t>, A et all. CIDR 19]</a:t>
            </a:r>
          </a:p>
          <a:p>
            <a:pPr marL="0" indent="0">
              <a:buNone/>
            </a:pPr>
            <a:r>
              <a:rPr lang="en-US" altLang="zh-CN" sz="2000" dirty="0"/>
              <a:t>   Neural Network + Sampling</a:t>
            </a:r>
          </a:p>
          <a:p>
            <a:pPr marL="0" indent="0">
              <a:buNone/>
            </a:pPr>
            <a:endParaRPr lang="en-US" altLang="zh-CN" sz="2000" dirty="0"/>
          </a:p>
          <a:p>
            <a:pPr marL="0" indent="0">
              <a:buNone/>
            </a:pPr>
            <a:endParaRPr lang="zh-CN" altLang="en-US" sz="2000" dirty="0"/>
          </a:p>
        </p:txBody>
      </p:sp>
      <p:sp>
        <p:nvSpPr>
          <p:cNvPr id="8" name="矩形 7">
            <a:extLst>
              <a:ext uri="{FF2B5EF4-FFF2-40B4-BE49-F238E27FC236}">
                <a16:creationId xmlns:a16="http://schemas.microsoft.com/office/drawing/2014/main" id="{294846F0-DDE8-4088-BD16-6B758DA45542}"/>
              </a:ext>
            </a:extLst>
          </p:cNvPr>
          <p:cNvSpPr/>
          <p:nvPr/>
        </p:nvSpPr>
        <p:spPr>
          <a:xfrm>
            <a:off x="5232400" y="1325563"/>
            <a:ext cx="6588260" cy="499796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defPPr>
              <a:defRPr lang="zh-CN"/>
            </a:defPPr>
            <a:lvl1pPr marL="0" algn="l" defTabSz="914400" rtl="0" eaLnBrk="1" latinLnBrk="0" hangingPunct="1">
              <a:defRPr sz="1800" kern="1200">
                <a:solidFill>
                  <a:schemeClr val="accent2"/>
                </a:solidFill>
                <a:latin typeface="+mn-lt"/>
                <a:ea typeface="+mn-ea"/>
                <a:cs typeface="+mn-cs"/>
              </a:defRPr>
            </a:lvl1pPr>
            <a:lvl2pPr marL="457200" algn="l" defTabSz="914400" rtl="0" eaLnBrk="1" latinLnBrk="0" hangingPunct="1">
              <a:defRPr sz="1800" kern="1200">
                <a:solidFill>
                  <a:schemeClr val="accent2"/>
                </a:solidFill>
                <a:latin typeface="+mn-lt"/>
                <a:ea typeface="+mn-ea"/>
                <a:cs typeface="+mn-cs"/>
              </a:defRPr>
            </a:lvl2pPr>
            <a:lvl3pPr marL="914400" algn="l" defTabSz="914400" rtl="0" eaLnBrk="1" latinLnBrk="0" hangingPunct="1">
              <a:defRPr sz="1800" kern="1200">
                <a:solidFill>
                  <a:schemeClr val="accent2"/>
                </a:solidFill>
                <a:latin typeface="+mn-lt"/>
                <a:ea typeface="+mn-ea"/>
                <a:cs typeface="+mn-cs"/>
              </a:defRPr>
            </a:lvl3pPr>
            <a:lvl4pPr marL="1371600" algn="l" defTabSz="914400" rtl="0" eaLnBrk="1" latinLnBrk="0" hangingPunct="1">
              <a:defRPr sz="1800" kern="1200">
                <a:solidFill>
                  <a:schemeClr val="accent2"/>
                </a:solidFill>
                <a:latin typeface="+mn-lt"/>
                <a:ea typeface="+mn-ea"/>
                <a:cs typeface="+mn-cs"/>
              </a:defRPr>
            </a:lvl4pPr>
            <a:lvl5pPr marL="1828800" algn="l" defTabSz="914400" rtl="0" eaLnBrk="1" latinLnBrk="0" hangingPunct="1">
              <a:defRPr sz="1800" kern="1200">
                <a:solidFill>
                  <a:schemeClr val="accent2"/>
                </a:solidFill>
                <a:latin typeface="+mn-lt"/>
                <a:ea typeface="+mn-ea"/>
                <a:cs typeface="+mn-cs"/>
              </a:defRPr>
            </a:lvl5pPr>
            <a:lvl6pPr marL="2286000" algn="l" defTabSz="914400" rtl="0" eaLnBrk="1" latinLnBrk="0" hangingPunct="1">
              <a:defRPr sz="1800" kern="1200">
                <a:solidFill>
                  <a:schemeClr val="accent2"/>
                </a:solidFill>
                <a:latin typeface="+mn-lt"/>
                <a:ea typeface="+mn-ea"/>
                <a:cs typeface="+mn-cs"/>
              </a:defRPr>
            </a:lvl6pPr>
            <a:lvl7pPr marL="2743200" algn="l" defTabSz="914400" rtl="0" eaLnBrk="1" latinLnBrk="0" hangingPunct="1">
              <a:defRPr sz="1800" kern="1200">
                <a:solidFill>
                  <a:schemeClr val="accent2"/>
                </a:solidFill>
                <a:latin typeface="+mn-lt"/>
                <a:ea typeface="+mn-ea"/>
                <a:cs typeface="+mn-cs"/>
              </a:defRPr>
            </a:lvl7pPr>
            <a:lvl8pPr marL="3200400" algn="l" defTabSz="914400" rtl="0" eaLnBrk="1" latinLnBrk="0" hangingPunct="1">
              <a:defRPr sz="1800" kern="1200">
                <a:solidFill>
                  <a:schemeClr val="accent2"/>
                </a:solidFill>
                <a:latin typeface="+mn-lt"/>
                <a:ea typeface="+mn-ea"/>
                <a:cs typeface="+mn-cs"/>
              </a:defRPr>
            </a:lvl8pPr>
            <a:lvl9pPr marL="3657600" algn="l" defTabSz="914400" rtl="0" eaLnBrk="1" latinLnBrk="0" hangingPunct="1">
              <a:defRPr sz="1800" kern="1200">
                <a:solidFill>
                  <a:schemeClr val="accent2"/>
                </a:solidFill>
                <a:latin typeface="+mn-lt"/>
                <a:ea typeface="+mn-ea"/>
                <a:cs typeface="+mn-cs"/>
              </a:defRPr>
            </a:lvl9pPr>
          </a:lstStyle>
          <a:p>
            <a:pPr algn="ctr"/>
            <a:endParaRPr lang="zh-CN" altLang="en-US"/>
          </a:p>
        </p:txBody>
      </p:sp>
      <p:pic>
        <p:nvPicPr>
          <p:cNvPr id="4" name="图片 3">
            <a:extLst>
              <a:ext uri="{FF2B5EF4-FFF2-40B4-BE49-F238E27FC236}">
                <a16:creationId xmlns:a16="http://schemas.microsoft.com/office/drawing/2014/main" id="{42EE3253-7E20-7AF7-3106-2D11D1F6EAF7}"/>
              </a:ext>
            </a:extLst>
          </p:cNvPr>
          <p:cNvPicPr>
            <a:picLocks noChangeAspect="1"/>
          </p:cNvPicPr>
          <p:nvPr/>
        </p:nvPicPr>
        <p:blipFill>
          <a:blip r:embed="rId2"/>
          <a:stretch>
            <a:fillRect/>
          </a:stretch>
        </p:blipFill>
        <p:spPr>
          <a:xfrm>
            <a:off x="6540250" y="2203019"/>
            <a:ext cx="3992880" cy="4007453"/>
          </a:xfrm>
          <a:prstGeom prst="rect">
            <a:avLst/>
          </a:prstGeom>
        </p:spPr>
      </p:pic>
      <p:pic>
        <p:nvPicPr>
          <p:cNvPr id="5" name="图片 4">
            <a:extLst>
              <a:ext uri="{FF2B5EF4-FFF2-40B4-BE49-F238E27FC236}">
                <a16:creationId xmlns:a16="http://schemas.microsoft.com/office/drawing/2014/main" id="{535ACDEB-DC18-665E-4CE8-90C95D72432D}"/>
              </a:ext>
            </a:extLst>
          </p:cNvPr>
          <p:cNvPicPr>
            <a:picLocks noChangeAspect="1"/>
          </p:cNvPicPr>
          <p:nvPr/>
        </p:nvPicPr>
        <p:blipFill>
          <a:blip r:embed="rId3"/>
          <a:stretch>
            <a:fillRect/>
          </a:stretch>
        </p:blipFill>
        <p:spPr>
          <a:xfrm>
            <a:off x="5306669" y="1414409"/>
            <a:ext cx="6439721" cy="699764"/>
          </a:xfrm>
          <a:prstGeom prst="rect">
            <a:avLst/>
          </a:prstGeom>
        </p:spPr>
      </p:pic>
    </p:spTree>
    <p:extLst>
      <p:ext uri="{BB962C8B-B14F-4D97-AF65-F5344CB8AC3E}">
        <p14:creationId xmlns:p14="http://schemas.microsoft.com/office/powerpoint/2010/main" val="1335193108"/>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69C09-2093-40D5-A0AB-45A4FB2A45EC}"/>
              </a:ext>
            </a:extLst>
          </p:cNvPr>
          <p:cNvSpPr>
            <a:spLocks noGrp="1"/>
          </p:cNvSpPr>
          <p:nvPr>
            <p:ph type="title"/>
          </p:nvPr>
        </p:nvSpPr>
        <p:spPr/>
        <p:txBody>
          <a:bodyPr/>
          <a:lstStyle/>
          <a:p>
            <a:r>
              <a:rPr kumimoji="1" lang="en-US" altLang="zh-CN" b="1" dirty="0"/>
              <a:t>Query-Driven</a:t>
            </a:r>
            <a:r>
              <a:rPr kumimoji="1" lang="zh-CN" altLang="en-US" b="1" dirty="0"/>
              <a:t> </a:t>
            </a:r>
            <a:r>
              <a:rPr lang="en-US" altLang="zh-CN" b="1" dirty="0"/>
              <a:t>Shortcomings:</a:t>
            </a:r>
            <a:endParaRPr kumimoji="1"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9832CB17-5238-4F53-A894-F0E140074FCB}"/>
                  </a:ext>
                </a:extLst>
              </p:cNvPr>
              <p:cNvSpPr txBox="1">
                <a:spLocks noGrp="1"/>
              </p:cNvSpPr>
              <p:nvPr>
                <p:ph idx="1"/>
              </p:nvPr>
            </p:nvSpPr>
            <p:spPr>
              <a:xfrm>
                <a:off x="838200" y="1825625"/>
                <a:ext cx="10515600" cy="35881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2000" dirty="0"/>
                  <a:t>Require large amount of training data</a:t>
                </a:r>
              </a:p>
              <a:p>
                <a:pPr marL="285750" indent="-285750">
                  <a:lnSpc>
                    <a:spcPct val="150000"/>
                  </a:lnSpc>
                  <a:buFont typeface="Arial" panose="020B0604020202020204" pitchFamily="34" charset="0"/>
                  <a:buChar char="•"/>
                </a:pPr>
                <a:r>
                  <a:rPr lang="en-US" altLang="zh-CN" sz="2000" dirty="0"/>
                  <a:t>Violate basic rule of selectivity estimation</a:t>
                </a:r>
              </a:p>
              <a:p>
                <a:pPr lvl="1">
                  <a:lnSpc>
                    <a:spcPct val="150000"/>
                  </a:lnSpc>
                </a:pPr>
                <a:r>
                  <a:rPr lang="en-US" altLang="zh-CN" sz="2000" dirty="0"/>
                  <a:t>- Monotonicity: </a:t>
                </a:r>
                <a14:m>
                  <m:oMath xmlns:m="http://schemas.openxmlformats.org/officeDocument/2006/math">
                    <m:r>
                      <a:rPr lang="en-US" altLang="zh-CN" sz="2000" b="0" i="1" smtClean="0">
                        <a:latin typeface="Cambria Math" panose="02040503050406030204" pitchFamily="18" charset="0"/>
                      </a:rPr>
                      <m:t>𝑠𝑒𝑙</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1&lt;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&lt;2</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𝑠𝑒𝑙</m:t>
                    </m:r>
                    <m:r>
                      <a:rPr lang="en-US" altLang="zh-CN" sz="2000" b="0" i="1" smtClean="0">
                        <a:latin typeface="Cambria Math" panose="02040503050406030204" pitchFamily="18" charset="0"/>
                      </a:rPr>
                      <m:t>(1&lt;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&lt;3)</m:t>
                    </m:r>
                  </m:oMath>
                </a14:m>
                <a:endParaRPr lang="en-US" altLang="zh-CN" sz="2000" dirty="0"/>
              </a:p>
              <a:p>
                <a:pPr lvl="1">
                  <a:lnSpc>
                    <a:spcPct val="150000"/>
                  </a:lnSpc>
                </a:pPr>
                <a:r>
                  <a:rPr lang="en-US" altLang="zh-CN" sz="2000" dirty="0"/>
                  <a:t>- Validity: </a:t>
                </a:r>
                <a14:m>
                  <m:oMath xmlns:m="http://schemas.openxmlformats.org/officeDocument/2006/math">
                    <m:r>
                      <a:rPr lang="en-US" altLang="zh-CN" sz="2000" i="1">
                        <a:latin typeface="Cambria Math" panose="02040503050406030204" pitchFamily="18" charset="0"/>
                      </a:rPr>
                      <m:t>𝑠𝑒𝑙</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1&lt;</m:t>
                        </m:r>
                        <m:r>
                          <a:rPr lang="en-US" altLang="zh-CN" sz="2000" i="1">
                            <a:latin typeface="Cambria Math" panose="02040503050406030204" pitchFamily="18" charset="0"/>
                          </a:rPr>
                          <m:t>𝑥</m:t>
                        </m:r>
                        <m:r>
                          <a:rPr lang="en-US" altLang="zh-CN" sz="2000" i="1">
                            <a:latin typeface="Cambria Math" panose="02040503050406030204" pitchFamily="18" charset="0"/>
                          </a:rPr>
                          <m:t>&lt;0</m:t>
                        </m:r>
                      </m:e>
                    </m:d>
                    <m:r>
                      <a:rPr lang="en-US" altLang="zh-CN" sz="2000" b="0" i="1" smtClean="0">
                        <a:latin typeface="Cambria Math" panose="02040503050406030204" pitchFamily="18" charset="0"/>
                      </a:rPr>
                      <m:t>=0</m:t>
                    </m:r>
                  </m:oMath>
                </a14:m>
                <a:endParaRPr lang="en-US" altLang="zh-CN" sz="2000" b="0" dirty="0"/>
              </a:p>
              <a:p>
                <a:pPr lvl="1">
                  <a:lnSpc>
                    <a:spcPct val="150000"/>
                  </a:lnSpc>
                </a:pPr>
                <a:r>
                  <a:rPr lang="en-US" altLang="zh-CN" sz="2000" dirty="0"/>
                  <a:t>- Consistency: </a:t>
                </a:r>
                <a14:m>
                  <m:oMath xmlns:m="http://schemas.openxmlformats.org/officeDocument/2006/math">
                    <m:r>
                      <a:rPr lang="en-US" altLang="zh-CN" sz="2000" i="1">
                        <a:latin typeface="Cambria Math" panose="02040503050406030204" pitchFamily="18" charset="0"/>
                      </a:rPr>
                      <m:t>𝑠𝑒𝑙</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1&lt;</m:t>
                        </m:r>
                        <m:r>
                          <a:rPr lang="en-US" altLang="zh-CN" sz="2000" i="1">
                            <a:latin typeface="Cambria Math" panose="02040503050406030204" pitchFamily="18" charset="0"/>
                          </a:rPr>
                          <m:t>𝑥</m:t>
                        </m:r>
                        <m:r>
                          <a:rPr lang="en-US" altLang="zh-CN" sz="2000" i="1">
                            <a:latin typeface="Cambria Math" panose="02040503050406030204" pitchFamily="18" charset="0"/>
                          </a:rPr>
                          <m:t>≤2</m:t>
                        </m:r>
                      </m:e>
                    </m:d>
                    <m:r>
                      <a:rPr lang="en-US" altLang="zh-CN" sz="2000" b="0" i="1" smtClean="0">
                        <a:latin typeface="Cambria Math" panose="02040503050406030204" pitchFamily="18" charset="0"/>
                      </a:rPr>
                      <m:t>+</m:t>
                    </m:r>
                    <m:r>
                      <a:rPr lang="en-US" altLang="zh-CN" sz="2000" i="1">
                        <a:latin typeface="Cambria Math" panose="02040503050406030204" pitchFamily="18" charset="0"/>
                      </a:rPr>
                      <m:t>𝑠𝑒𝑙</m:t>
                    </m:r>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2</m:t>
                        </m:r>
                        <m:r>
                          <a:rPr lang="en-US" altLang="zh-CN" sz="2000" i="1">
                            <a:latin typeface="Cambria Math" panose="02040503050406030204" pitchFamily="18" charset="0"/>
                          </a:rPr>
                          <m:t>&lt;</m:t>
                        </m:r>
                        <m:r>
                          <a:rPr lang="en-US" altLang="zh-CN" sz="2000" i="1">
                            <a:latin typeface="Cambria Math" panose="02040503050406030204" pitchFamily="18" charset="0"/>
                          </a:rPr>
                          <m:t>𝑥</m:t>
                        </m:r>
                        <m:r>
                          <a:rPr lang="en-US" altLang="zh-CN" sz="2000" b="0" i="1" smtClean="0">
                            <a:latin typeface="Cambria Math" panose="02040503050406030204" pitchFamily="18" charset="0"/>
                          </a:rPr>
                          <m:t>&lt;</m:t>
                        </m:r>
                        <m:r>
                          <a:rPr lang="en-US" altLang="zh-CN" sz="2000" i="1">
                            <a:latin typeface="Cambria Math" panose="02040503050406030204" pitchFamily="18" charset="0"/>
                          </a:rPr>
                          <m:t>3</m:t>
                        </m:r>
                      </m:e>
                    </m:d>
                  </m:oMath>
                </a14:m>
                <a:endParaRPr lang="en-US" altLang="zh-CN" sz="2000" i="1" dirty="0">
                  <a:latin typeface="Cambria Math" panose="02040503050406030204" pitchFamily="18" charset="0"/>
                </a:endParaRPr>
              </a:p>
              <a:p>
                <a:pPr lvl="1">
                  <a:lnSpc>
                    <a:spcPct val="150000"/>
                  </a:lnSpc>
                </a:pPr>
                <a:r>
                  <a:rPr lang="en-US" altLang="zh-CN" sz="2000" b="0" dirty="0"/>
                  <a:t> 	                </a:t>
                </a:r>
                <a14:m>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𝑠𝑒𝑙</m:t>
                    </m:r>
                    <m:r>
                      <a:rPr lang="en-US" altLang="zh-CN" sz="2000" b="0" i="1" smtClean="0">
                        <a:latin typeface="Cambria Math" panose="02040503050406030204" pitchFamily="18" charset="0"/>
                      </a:rPr>
                      <m:t>(1&lt;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&lt;3)</m:t>
                    </m:r>
                  </m:oMath>
                </a14:m>
                <a:endParaRPr lang="en-US" altLang="zh-CN" sz="2000" dirty="0"/>
              </a:p>
              <a:p>
                <a:pPr marL="228600" lvl="1" indent="0">
                  <a:buNone/>
                </a:pPr>
                <a:endParaRPr lang="en-US" altLang="zh-CN" sz="2000" dirty="0"/>
              </a:p>
            </p:txBody>
          </p:sp>
        </mc:Choice>
        <mc:Fallback xmlns="">
          <p:sp>
            <p:nvSpPr>
              <p:cNvPr id="4" name="内容占位符 3">
                <a:extLst>
                  <a:ext uri="{FF2B5EF4-FFF2-40B4-BE49-F238E27FC236}">
                    <a16:creationId xmlns:a16="http://schemas.microsoft.com/office/drawing/2014/main" id="{9832CB17-5238-4F53-A894-F0E140074FCB}"/>
                  </a:ext>
                </a:extLst>
              </p:cNvPr>
              <p:cNvSpPr txBox="1">
                <a:spLocks noGrp="1" noRot="1" noChangeAspect="1" noMove="1" noResize="1" noEditPoints="1" noAdjustHandles="1" noChangeArrowheads="1" noChangeShapeType="1" noTextEdit="1"/>
              </p:cNvSpPr>
              <p:nvPr>
                <p:ph idx="1"/>
              </p:nvPr>
            </p:nvSpPr>
            <p:spPr>
              <a:xfrm>
                <a:off x="838200" y="1825625"/>
                <a:ext cx="10515600" cy="3588162"/>
              </a:xfrm>
              <a:prstGeom prst="rect">
                <a:avLst/>
              </a:prstGeom>
              <a:blipFill>
                <a:blip r:embed="rId2"/>
                <a:stretch>
                  <a:fillRect l="-6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670726"/>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806BC-928C-6449-98EF-DD4781CCB48A}"/>
              </a:ext>
            </a:extLst>
          </p:cNvPr>
          <p:cNvSpPr>
            <a:spLocks noGrp="1"/>
          </p:cNvSpPr>
          <p:nvPr>
            <p:ph type="ctrTitle"/>
          </p:nvPr>
        </p:nvSpPr>
        <p:spPr>
          <a:xfrm>
            <a:off x="0" y="1884490"/>
            <a:ext cx="11984181" cy="2387600"/>
          </a:xfrm>
        </p:spPr>
        <p:txBody>
          <a:bodyPr>
            <a:normAutofit fontScale="90000"/>
          </a:bodyPr>
          <a:lstStyle/>
          <a:p>
            <a:r>
              <a:rPr lang="en-US" altLang="zh-CN" sz="6700" b="1" dirty="0"/>
              <a:t>AI4DB</a:t>
            </a:r>
            <a:br>
              <a:rPr lang="en-US" altLang="zh-CN" dirty="0"/>
            </a:br>
            <a:r>
              <a:rPr lang="en-US" altLang="zh-CN" dirty="0"/>
              <a:t>Database system &amp; Data Management </a:t>
            </a:r>
            <a:br>
              <a:rPr lang="en-US" altLang="zh-CN" dirty="0"/>
            </a:br>
            <a:r>
              <a:rPr lang="en-US" altLang="zh-CN" dirty="0"/>
              <a:t>Powered by Artificial Intelligence</a:t>
            </a:r>
            <a:endParaRPr kumimoji="1" lang="zh-CN" altLang="en-US" dirty="0"/>
          </a:p>
        </p:txBody>
      </p:sp>
    </p:spTree>
    <p:extLst>
      <p:ext uri="{BB962C8B-B14F-4D97-AF65-F5344CB8AC3E}">
        <p14:creationId xmlns:p14="http://schemas.microsoft.com/office/powerpoint/2010/main" val="124046045"/>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77A68-A6E8-6841-9973-DCC9C04167AD}"/>
              </a:ext>
            </a:extLst>
          </p:cNvPr>
          <p:cNvSpPr>
            <a:spLocks noGrp="1"/>
          </p:cNvSpPr>
          <p:nvPr>
            <p:ph type="title"/>
          </p:nvPr>
        </p:nvSpPr>
        <p:spPr>
          <a:xfrm>
            <a:off x="838200" y="0"/>
            <a:ext cx="10515600" cy="1325563"/>
          </a:xfrm>
        </p:spPr>
        <p:txBody>
          <a:bodyPr/>
          <a:lstStyle/>
          <a:p>
            <a:r>
              <a:rPr kumimoji="1" lang="en-US" altLang="zh-CN" b="1" dirty="0"/>
              <a:t>How Learned Selectivity Estimators Work</a:t>
            </a:r>
            <a:endParaRPr kumimoji="1" lang="zh-CN" altLang="en-US" b="1" dirty="0"/>
          </a:p>
        </p:txBody>
      </p:sp>
      <p:sp>
        <p:nvSpPr>
          <p:cNvPr id="3" name="内容占位符 2">
            <a:extLst>
              <a:ext uri="{FF2B5EF4-FFF2-40B4-BE49-F238E27FC236}">
                <a16:creationId xmlns:a16="http://schemas.microsoft.com/office/drawing/2014/main" id="{9BDE1051-B1A3-F641-8D85-08AC96B2C080}"/>
              </a:ext>
            </a:extLst>
          </p:cNvPr>
          <p:cNvSpPr>
            <a:spLocks noGrp="1"/>
          </p:cNvSpPr>
          <p:nvPr>
            <p:ph idx="1"/>
          </p:nvPr>
        </p:nvSpPr>
        <p:spPr/>
        <p:txBody>
          <a:bodyPr/>
          <a:lstStyle/>
          <a:p>
            <a:r>
              <a:rPr lang="en" altLang="zh-CN" dirty="0"/>
              <a:t>Methodology 1: </a:t>
            </a:r>
            <a:r>
              <a:rPr lang="en" altLang="zh-CN" b="1" dirty="0"/>
              <a:t>Query-driven</a:t>
            </a:r>
            <a:r>
              <a:rPr lang="en" altLang="zh-CN" dirty="0"/>
              <a:t> </a:t>
            </a:r>
          </a:p>
          <a:p>
            <a:pPr lvl="1"/>
            <a:r>
              <a:rPr lang="en" altLang="zh-CN" dirty="0"/>
              <a:t>Key Idea: Model as a Regression problem </a:t>
            </a:r>
          </a:p>
          <a:p>
            <a:pPr lvl="1"/>
            <a:endParaRPr lang="en" altLang="zh-CN" dirty="0"/>
          </a:p>
          <a:p>
            <a:pPr marL="457200" lvl="1" indent="0">
              <a:buNone/>
            </a:pPr>
            <a:r>
              <a:rPr lang="en" altLang="zh-CN" dirty="0"/>
              <a:t>	Query		</a:t>
            </a:r>
            <a:r>
              <a:rPr lang="en" altLang="zh-CN" dirty="0">
                <a:sym typeface="Wingdings" pitchFamily="2" charset="2"/>
              </a:rPr>
              <a:t> 	Feature Vector			Selectivity</a:t>
            </a:r>
            <a:endParaRPr lang="en" altLang="zh-CN" dirty="0"/>
          </a:p>
          <a:p>
            <a:pPr marL="457200" lvl="1" indent="0">
              <a:buNone/>
            </a:pPr>
            <a:endParaRPr kumimoji="1" lang="en" altLang="zh-CN" dirty="0"/>
          </a:p>
          <a:p>
            <a:r>
              <a:rPr lang="en" altLang="zh-CN" dirty="0"/>
              <a:t>Methodology 2: </a:t>
            </a:r>
            <a:r>
              <a:rPr lang="en" altLang="zh-CN" b="1" dirty="0"/>
              <a:t>Data-driven</a:t>
            </a:r>
          </a:p>
          <a:p>
            <a:pPr lvl="1"/>
            <a:r>
              <a:rPr lang="en-US" altLang="zh-CN" dirty="0"/>
              <a:t>Key Idea</a:t>
            </a:r>
            <a:r>
              <a:rPr lang="en-US" altLang="zh-CN" b="1" dirty="0"/>
              <a:t>: </a:t>
            </a:r>
            <a:r>
              <a:rPr lang="en-US" altLang="zh-CN" dirty="0"/>
              <a:t>Model as a Joint Distribution Estimation problem</a:t>
            </a:r>
            <a:endParaRPr kumimoji="1" lang="zh-CN" altLang="en-US" b="1" dirty="0"/>
          </a:p>
        </p:txBody>
      </p:sp>
      <p:cxnSp>
        <p:nvCxnSpPr>
          <p:cNvPr id="5" name="直线箭头连接符 4">
            <a:extLst>
              <a:ext uri="{FF2B5EF4-FFF2-40B4-BE49-F238E27FC236}">
                <a16:creationId xmlns:a16="http://schemas.microsoft.com/office/drawing/2014/main" id="{080B2DDD-48E6-304F-93AD-D5A6D9F5A0EF}"/>
              </a:ext>
            </a:extLst>
          </p:cNvPr>
          <p:cNvCxnSpPr>
            <a:cxnSpLocks/>
          </p:cNvCxnSpPr>
          <p:nvPr/>
        </p:nvCxnSpPr>
        <p:spPr>
          <a:xfrm>
            <a:off x="2660073" y="3269673"/>
            <a:ext cx="1865745"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6" name="直线箭头连接符 5">
            <a:extLst>
              <a:ext uri="{FF2B5EF4-FFF2-40B4-BE49-F238E27FC236}">
                <a16:creationId xmlns:a16="http://schemas.microsoft.com/office/drawing/2014/main" id="{0F516BA8-8B1B-3647-922D-1337B4E74022}"/>
              </a:ext>
            </a:extLst>
          </p:cNvPr>
          <p:cNvCxnSpPr>
            <a:cxnSpLocks/>
          </p:cNvCxnSpPr>
          <p:nvPr/>
        </p:nvCxnSpPr>
        <p:spPr>
          <a:xfrm>
            <a:off x="6543963" y="3269674"/>
            <a:ext cx="1510146"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8" name="文本框 7">
            <a:extLst>
              <a:ext uri="{FF2B5EF4-FFF2-40B4-BE49-F238E27FC236}">
                <a16:creationId xmlns:a16="http://schemas.microsoft.com/office/drawing/2014/main" id="{3A2DBC4B-1A5C-7E47-BD14-9EEB986F9D26}"/>
              </a:ext>
            </a:extLst>
          </p:cNvPr>
          <p:cNvSpPr txBox="1"/>
          <p:nvPr/>
        </p:nvSpPr>
        <p:spPr>
          <a:xfrm>
            <a:off x="2576945" y="2900341"/>
            <a:ext cx="2087419" cy="338554"/>
          </a:xfrm>
          <a:prstGeom prst="rect">
            <a:avLst/>
          </a:prstGeom>
          <a:noFill/>
        </p:spPr>
        <p:txBody>
          <a:bodyPr wrap="square" rtlCol="0">
            <a:spAutoFit/>
          </a:bodyPr>
          <a:lstStyle/>
          <a:p>
            <a:pPr algn="ctr"/>
            <a:r>
              <a:rPr kumimoji="1" lang="en-US" altLang="zh-CN" sz="1600" dirty="0"/>
              <a:t>Feature Engineering</a:t>
            </a:r>
            <a:endParaRPr kumimoji="1" lang="zh-CN" altLang="en-US" sz="1600" dirty="0"/>
          </a:p>
        </p:txBody>
      </p:sp>
      <p:sp>
        <p:nvSpPr>
          <p:cNvPr id="10" name="文本框 9">
            <a:extLst>
              <a:ext uri="{FF2B5EF4-FFF2-40B4-BE49-F238E27FC236}">
                <a16:creationId xmlns:a16="http://schemas.microsoft.com/office/drawing/2014/main" id="{DC10FB43-0362-344E-9773-28347B86A00A}"/>
              </a:ext>
            </a:extLst>
          </p:cNvPr>
          <p:cNvSpPr txBox="1"/>
          <p:nvPr/>
        </p:nvSpPr>
        <p:spPr>
          <a:xfrm>
            <a:off x="6255326" y="2931119"/>
            <a:ext cx="2087419" cy="338554"/>
          </a:xfrm>
          <a:prstGeom prst="rect">
            <a:avLst/>
          </a:prstGeom>
          <a:noFill/>
        </p:spPr>
        <p:txBody>
          <a:bodyPr wrap="square" rtlCol="0">
            <a:spAutoFit/>
          </a:bodyPr>
          <a:lstStyle/>
          <a:p>
            <a:pPr algn="ctr"/>
            <a:r>
              <a:rPr kumimoji="1" lang="en-US" altLang="zh-CN" sz="1600" dirty="0"/>
              <a:t>ML</a:t>
            </a:r>
            <a:r>
              <a:rPr kumimoji="1" lang="zh-CN" altLang="en-US" sz="1600" dirty="0"/>
              <a:t> </a:t>
            </a:r>
            <a:r>
              <a:rPr kumimoji="1" lang="en-US" altLang="zh-CN" sz="1600" dirty="0"/>
              <a:t>Models</a:t>
            </a:r>
            <a:endParaRPr kumimoji="1" lang="zh-CN" altLang="en-US" sz="1600" dirty="0"/>
          </a:p>
        </p:txBody>
      </p:sp>
      <p:pic>
        <p:nvPicPr>
          <p:cNvPr id="4" name="图片 3">
            <a:extLst>
              <a:ext uri="{FF2B5EF4-FFF2-40B4-BE49-F238E27FC236}">
                <a16:creationId xmlns:a16="http://schemas.microsoft.com/office/drawing/2014/main" id="{0C75E9A9-62CD-4A6B-B665-554C3FAFA2E5}"/>
              </a:ext>
            </a:extLst>
          </p:cNvPr>
          <p:cNvPicPr>
            <a:picLocks noChangeAspect="1"/>
          </p:cNvPicPr>
          <p:nvPr/>
        </p:nvPicPr>
        <p:blipFill>
          <a:blip r:embed="rId2"/>
          <a:stretch>
            <a:fillRect/>
          </a:stretch>
        </p:blipFill>
        <p:spPr>
          <a:xfrm>
            <a:off x="1739637" y="4823452"/>
            <a:ext cx="6314472" cy="1486726"/>
          </a:xfrm>
          <a:prstGeom prst="rect">
            <a:avLst/>
          </a:prstGeom>
        </p:spPr>
      </p:pic>
      <p:sp>
        <p:nvSpPr>
          <p:cNvPr id="9" name="矩形 8">
            <a:extLst>
              <a:ext uri="{FF2B5EF4-FFF2-40B4-BE49-F238E27FC236}">
                <a16:creationId xmlns:a16="http://schemas.microsoft.com/office/drawing/2014/main" id="{F6D4EBA8-917B-C44F-9102-164E4C7415B4}"/>
              </a:ext>
            </a:extLst>
          </p:cNvPr>
          <p:cNvSpPr/>
          <p:nvPr/>
        </p:nvSpPr>
        <p:spPr>
          <a:xfrm>
            <a:off x="8122654" y="6581001"/>
            <a:ext cx="4607488" cy="276999"/>
          </a:xfrm>
          <a:prstGeom prst="rect">
            <a:avLst/>
          </a:prstGeom>
        </p:spPr>
        <p:txBody>
          <a:bodyPr wrap="square">
            <a:spAutoFit/>
          </a:bodyPr>
          <a:lstStyle/>
          <a:p>
            <a:r>
              <a:rPr lang="en" altLang="zh-CN" sz="1200" dirty="0" err="1">
                <a:latin typeface="Calibri" panose="020F0502020204030204" pitchFamily="34" charset="0"/>
              </a:rPr>
              <a:t>Jiannan</a:t>
            </a:r>
            <a:r>
              <a:rPr lang="en" altLang="zh-CN" sz="1200" dirty="0">
                <a:latin typeface="Calibri" panose="020F0502020204030204" pitchFamily="34" charset="0"/>
              </a:rPr>
              <a:t> Wang, Machine Learning for Data Intensive Systems</a:t>
            </a:r>
            <a:endParaRPr lang="en" altLang="zh-CN" sz="1200" dirty="0">
              <a:effectLst/>
            </a:endParaRPr>
          </a:p>
        </p:txBody>
      </p:sp>
    </p:spTree>
    <p:extLst>
      <p:ext uri="{BB962C8B-B14F-4D97-AF65-F5344CB8AC3E}">
        <p14:creationId xmlns:p14="http://schemas.microsoft.com/office/powerpoint/2010/main" val="1491588712"/>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77A68-A6E8-6841-9973-DCC9C04167AD}"/>
              </a:ext>
            </a:extLst>
          </p:cNvPr>
          <p:cNvSpPr>
            <a:spLocks noGrp="1"/>
          </p:cNvSpPr>
          <p:nvPr>
            <p:ph type="title"/>
          </p:nvPr>
        </p:nvSpPr>
        <p:spPr>
          <a:xfrm>
            <a:off x="838200" y="18255"/>
            <a:ext cx="10515600" cy="1325563"/>
          </a:xfrm>
        </p:spPr>
        <p:txBody>
          <a:bodyPr/>
          <a:lstStyle/>
          <a:p>
            <a:r>
              <a:rPr lang="en-US" altLang="zh-CN" b="1" dirty="0"/>
              <a:t>Methodology 2: Data-Driven</a:t>
            </a:r>
            <a:endParaRPr kumimoji="1" lang="zh-CN" altLang="en-US" dirty="0"/>
          </a:p>
        </p:txBody>
      </p:sp>
      <p:pic>
        <p:nvPicPr>
          <p:cNvPr id="4" name="内容占位符 3">
            <a:extLst>
              <a:ext uri="{FF2B5EF4-FFF2-40B4-BE49-F238E27FC236}">
                <a16:creationId xmlns:a16="http://schemas.microsoft.com/office/drawing/2014/main" id="{8F9E69E3-2C70-43F8-9D22-58CAE96BF226}"/>
              </a:ext>
            </a:extLst>
          </p:cNvPr>
          <p:cNvPicPr>
            <a:picLocks noGrp="1" noChangeAspect="1"/>
          </p:cNvPicPr>
          <p:nvPr>
            <p:ph idx="1"/>
          </p:nvPr>
        </p:nvPicPr>
        <p:blipFill>
          <a:blip r:embed="rId2"/>
          <a:stretch>
            <a:fillRect/>
          </a:stretch>
        </p:blipFill>
        <p:spPr>
          <a:xfrm>
            <a:off x="916244" y="1671079"/>
            <a:ext cx="4345077" cy="4351338"/>
          </a:xfrm>
          <a:prstGeom prst="rect">
            <a:avLst/>
          </a:prstGeom>
        </p:spPr>
      </p:pic>
      <p:pic>
        <p:nvPicPr>
          <p:cNvPr id="5" name="图片 4">
            <a:extLst>
              <a:ext uri="{FF2B5EF4-FFF2-40B4-BE49-F238E27FC236}">
                <a16:creationId xmlns:a16="http://schemas.microsoft.com/office/drawing/2014/main" id="{2F1D9F79-9841-4EAA-BD5E-34919A85F7AE}"/>
              </a:ext>
            </a:extLst>
          </p:cNvPr>
          <p:cNvPicPr>
            <a:picLocks noChangeAspect="1"/>
          </p:cNvPicPr>
          <p:nvPr/>
        </p:nvPicPr>
        <p:blipFill>
          <a:blip r:embed="rId3"/>
          <a:stretch>
            <a:fillRect/>
          </a:stretch>
        </p:blipFill>
        <p:spPr>
          <a:xfrm>
            <a:off x="6437290" y="1671079"/>
            <a:ext cx="4078596" cy="4003988"/>
          </a:xfrm>
          <a:prstGeom prst="rect">
            <a:avLst/>
          </a:prstGeom>
        </p:spPr>
      </p:pic>
      <p:sp>
        <p:nvSpPr>
          <p:cNvPr id="6" name="矩形 5">
            <a:extLst>
              <a:ext uri="{FF2B5EF4-FFF2-40B4-BE49-F238E27FC236}">
                <a16:creationId xmlns:a16="http://schemas.microsoft.com/office/drawing/2014/main" id="{CFF420D2-66C0-4D2E-B46F-738159E2CE55}"/>
              </a:ext>
            </a:extLst>
          </p:cNvPr>
          <p:cNvSpPr/>
          <p:nvPr/>
        </p:nvSpPr>
        <p:spPr>
          <a:xfrm>
            <a:off x="714777" y="1325563"/>
            <a:ext cx="5039934" cy="499796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8E593DA-AF14-44E0-A111-DA929AF3C272}"/>
              </a:ext>
            </a:extLst>
          </p:cNvPr>
          <p:cNvSpPr/>
          <p:nvPr/>
        </p:nvSpPr>
        <p:spPr>
          <a:xfrm>
            <a:off x="6503831" y="1325563"/>
            <a:ext cx="4333742" cy="499796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 name="矩形 7">
            <a:extLst>
              <a:ext uri="{FF2B5EF4-FFF2-40B4-BE49-F238E27FC236}">
                <a16:creationId xmlns:a16="http://schemas.microsoft.com/office/drawing/2014/main" id="{8637F507-F7D7-904F-979D-7D98C2574BFC}"/>
              </a:ext>
            </a:extLst>
          </p:cNvPr>
          <p:cNvSpPr/>
          <p:nvPr/>
        </p:nvSpPr>
        <p:spPr>
          <a:xfrm>
            <a:off x="8122654" y="6581001"/>
            <a:ext cx="4607488" cy="276999"/>
          </a:xfrm>
          <a:prstGeom prst="rect">
            <a:avLst/>
          </a:prstGeom>
        </p:spPr>
        <p:txBody>
          <a:bodyPr wrap="square">
            <a:spAutoFit/>
          </a:bodyPr>
          <a:lstStyle/>
          <a:p>
            <a:r>
              <a:rPr lang="en" altLang="zh-CN" sz="1200" dirty="0" err="1">
                <a:latin typeface="Calibri" panose="020F0502020204030204" pitchFamily="34" charset="0"/>
              </a:rPr>
              <a:t>Jiannan</a:t>
            </a:r>
            <a:r>
              <a:rPr lang="en" altLang="zh-CN" sz="1200" dirty="0">
                <a:latin typeface="Calibri" panose="020F0502020204030204" pitchFamily="34" charset="0"/>
              </a:rPr>
              <a:t> Wang, Machine Learning for Data Intensive Systems</a:t>
            </a:r>
            <a:endParaRPr lang="en" altLang="zh-CN" sz="1200" dirty="0">
              <a:effectLst/>
            </a:endParaRPr>
          </a:p>
        </p:txBody>
      </p:sp>
    </p:spTree>
    <p:extLst>
      <p:ext uri="{BB962C8B-B14F-4D97-AF65-F5344CB8AC3E}">
        <p14:creationId xmlns:p14="http://schemas.microsoft.com/office/powerpoint/2010/main" val="2444996948"/>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77A68-A6E8-6841-9973-DCC9C04167AD}"/>
              </a:ext>
            </a:extLst>
          </p:cNvPr>
          <p:cNvSpPr>
            <a:spLocks noGrp="1"/>
          </p:cNvSpPr>
          <p:nvPr>
            <p:ph type="title"/>
          </p:nvPr>
        </p:nvSpPr>
        <p:spPr>
          <a:xfrm>
            <a:off x="838200" y="0"/>
            <a:ext cx="10515600" cy="1325563"/>
          </a:xfrm>
        </p:spPr>
        <p:txBody>
          <a:bodyPr/>
          <a:lstStyle/>
          <a:p>
            <a:r>
              <a:rPr lang="en-US" altLang="zh-CN" b="1" dirty="0"/>
              <a:t>Methodology 2: Data-Driven</a:t>
            </a:r>
            <a:endParaRPr kumimoji="1" lang="zh-CN" altLang="en-US" dirty="0"/>
          </a:p>
        </p:txBody>
      </p:sp>
      <p:sp>
        <p:nvSpPr>
          <p:cNvPr id="3" name="内容占位符 2">
            <a:extLst>
              <a:ext uri="{FF2B5EF4-FFF2-40B4-BE49-F238E27FC236}">
                <a16:creationId xmlns:a16="http://schemas.microsoft.com/office/drawing/2014/main" id="{9BDE1051-B1A3-F641-8D85-08AC96B2C080}"/>
              </a:ext>
            </a:extLst>
          </p:cNvPr>
          <p:cNvSpPr>
            <a:spLocks noGrp="1"/>
          </p:cNvSpPr>
          <p:nvPr>
            <p:ph idx="1"/>
          </p:nvPr>
        </p:nvSpPr>
        <p:spPr>
          <a:xfrm>
            <a:off x="838200" y="1535850"/>
            <a:ext cx="4757670" cy="4351338"/>
          </a:xfrm>
        </p:spPr>
        <p:txBody>
          <a:bodyPr>
            <a:normAutofit/>
          </a:bodyPr>
          <a:lstStyle/>
          <a:p>
            <a:pPr marL="0" indent="0">
              <a:buNone/>
            </a:pPr>
            <a:r>
              <a:rPr lang="nb-NO" altLang="zh-CN" sz="2000" dirty="0"/>
              <a:t>• </a:t>
            </a:r>
            <a:r>
              <a:rPr lang="nb-NO" altLang="zh-CN" sz="2000" b="1" dirty="0"/>
              <a:t>Naru </a:t>
            </a:r>
            <a:r>
              <a:rPr lang="nb-NO" altLang="zh-CN" sz="2000" dirty="0"/>
              <a:t>[Yang, Z et all. VLDB 20]</a:t>
            </a:r>
          </a:p>
          <a:p>
            <a:pPr marL="0" indent="0">
              <a:buNone/>
            </a:pPr>
            <a:r>
              <a:rPr lang="en-US" altLang="zh-CN" sz="2000" dirty="0"/>
              <a:t>	Auto-regressive Model</a:t>
            </a:r>
          </a:p>
          <a:p>
            <a:pPr marL="0" indent="0">
              <a:buNone/>
            </a:pPr>
            <a:r>
              <a:rPr lang="de-DE" altLang="zh-CN" sz="2000" dirty="0"/>
              <a:t>• </a:t>
            </a:r>
            <a:r>
              <a:rPr lang="de-DE" altLang="zh-CN" sz="2000" b="1" dirty="0"/>
              <a:t>DeepDB </a:t>
            </a:r>
            <a:r>
              <a:rPr lang="de-DE" altLang="zh-CN" sz="2000" dirty="0"/>
              <a:t>[Hilprecht, B et all. VLDB 20]</a:t>
            </a:r>
          </a:p>
          <a:p>
            <a:pPr marL="0" indent="0">
              <a:buNone/>
            </a:pPr>
            <a:r>
              <a:rPr lang="en-US" altLang="zh-CN" sz="2000" dirty="0"/>
              <a:t>	Sum Product Network</a:t>
            </a:r>
          </a:p>
          <a:p>
            <a:pPr marL="0" indent="0">
              <a:buNone/>
            </a:pPr>
            <a:r>
              <a:rPr kumimoji="1" lang="en-US" altLang="zh-CN" sz="2000" dirty="0"/>
              <a:t>	</a:t>
            </a:r>
            <a:r>
              <a:rPr lang="en-US" altLang="zh-CN" sz="2000" dirty="0"/>
              <a:t> (Graphical Model)</a:t>
            </a:r>
          </a:p>
          <a:p>
            <a:r>
              <a:rPr lang="en-US" altLang="zh-CN" sz="2000" b="1" dirty="0"/>
              <a:t>FACE </a:t>
            </a:r>
            <a:r>
              <a:rPr lang="en-US" altLang="zh-CN" sz="2000" dirty="0"/>
              <a:t>[Wang, J et all. VLDB 2022]</a:t>
            </a:r>
          </a:p>
          <a:p>
            <a:pPr marL="0" indent="0">
              <a:buNone/>
            </a:pPr>
            <a:r>
              <a:rPr kumimoji="1" lang="en-US" altLang="zh-CN" sz="2000" dirty="0"/>
              <a:t>	Normalizing Flow</a:t>
            </a:r>
            <a:endParaRPr kumimoji="1" lang="zh-CN" altLang="en-US" sz="2000" dirty="0"/>
          </a:p>
        </p:txBody>
      </p:sp>
      <p:pic>
        <p:nvPicPr>
          <p:cNvPr id="7" name="内容占位符 3">
            <a:extLst>
              <a:ext uri="{FF2B5EF4-FFF2-40B4-BE49-F238E27FC236}">
                <a16:creationId xmlns:a16="http://schemas.microsoft.com/office/drawing/2014/main" id="{502BE697-BF9B-D155-480A-781BC128FD8E}"/>
              </a:ext>
            </a:extLst>
          </p:cNvPr>
          <p:cNvPicPr>
            <a:picLocks noChangeAspect="1"/>
          </p:cNvPicPr>
          <p:nvPr/>
        </p:nvPicPr>
        <p:blipFill>
          <a:blip r:embed="rId3"/>
          <a:stretch>
            <a:fillRect/>
          </a:stretch>
        </p:blipFill>
        <p:spPr>
          <a:xfrm>
            <a:off x="6515333" y="1671079"/>
            <a:ext cx="4345077" cy="4351338"/>
          </a:xfrm>
          <a:prstGeom prst="rect">
            <a:avLst/>
          </a:prstGeom>
        </p:spPr>
      </p:pic>
      <p:sp>
        <p:nvSpPr>
          <p:cNvPr id="8" name="矩形 7">
            <a:extLst>
              <a:ext uri="{FF2B5EF4-FFF2-40B4-BE49-F238E27FC236}">
                <a16:creationId xmlns:a16="http://schemas.microsoft.com/office/drawing/2014/main" id="{69E121A2-BACF-2DDC-DC01-A6A56A0C9E09}"/>
              </a:ext>
            </a:extLst>
          </p:cNvPr>
          <p:cNvSpPr/>
          <p:nvPr/>
        </p:nvSpPr>
        <p:spPr>
          <a:xfrm>
            <a:off x="6313866" y="1325563"/>
            <a:ext cx="5039934" cy="499796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893348518"/>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6C7A5-49BE-C1D6-84D8-D4E79AFC03D1}"/>
              </a:ext>
            </a:extLst>
          </p:cNvPr>
          <p:cNvSpPr>
            <a:spLocks noGrp="1"/>
          </p:cNvSpPr>
          <p:nvPr>
            <p:ph type="title"/>
          </p:nvPr>
        </p:nvSpPr>
        <p:spPr>
          <a:xfrm>
            <a:off x="838200" y="78234"/>
            <a:ext cx="10515600" cy="1325563"/>
          </a:xfrm>
        </p:spPr>
        <p:txBody>
          <a:bodyPr/>
          <a:lstStyle/>
          <a:p>
            <a:r>
              <a:rPr kumimoji="1" lang="en-US" altLang="zh-CN" b="1" dirty="0"/>
              <a:t>Data-Driven Methods</a:t>
            </a:r>
            <a:endParaRPr kumimoji="1" lang="zh-CN" altLang="en-US" b="1" dirty="0"/>
          </a:p>
        </p:txBody>
      </p:sp>
      <p:pic>
        <p:nvPicPr>
          <p:cNvPr id="4" name="内容占位符 3">
            <a:extLst>
              <a:ext uri="{FF2B5EF4-FFF2-40B4-BE49-F238E27FC236}">
                <a16:creationId xmlns:a16="http://schemas.microsoft.com/office/drawing/2014/main" id="{7A1F7ED3-DF54-3430-2487-7BBD6197EEE1}"/>
              </a:ext>
            </a:extLst>
          </p:cNvPr>
          <p:cNvPicPr>
            <a:picLocks noGrp="1" noChangeAspect="1"/>
          </p:cNvPicPr>
          <p:nvPr>
            <p:ph idx="1"/>
          </p:nvPr>
        </p:nvPicPr>
        <p:blipFill>
          <a:blip r:embed="rId3"/>
          <a:stretch>
            <a:fillRect/>
          </a:stretch>
        </p:blipFill>
        <p:spPr>
          <a:xfrm>
            <a:off x="321601" y="1385514"/>
            <a:ext cx="4102100" cy="1676400"/>
          </a:xfrm>
          <a:prstGeom prst="rect">
            <a:avLst/>
          </a:prstGeom>
        </p:spPr>
      </p:pic>
      <p:sp>
        <p:nvSpPr>
          <p:cNvPr id="5" name="文本框 4">
            <a:extLst>
              <a:ext uri="{FF2B5EF4-FFF2-40B4-BE49-F238E27FC236}">
                <a16:creationId xmlns:a16="http://schemas.microsoft.com/office/drawing/2014/main" id="{F205BA2F-0BBE-8D11-8A2E-0265467F32E1}"/>
              </a:ext>
            </a:extLst>
          </p:cNvPr>
          <p:cNvSpPr txBox="1"/>
          <p:nvPr/>
        </p:nvSpPr>
        <p:spPr>
          <a:xfrm>
            <a:off x="1830361" y="3138114"/>
            <a:ext cx="3070071" cy="369332"/>
          </a:xfrm>
          <a:prstGeom prst="rect">
            <a:avLst/>
          </a:prstGeom>
          <a:noFill/>
        </p:spPr>
        <p:txBody>
          <a:bodyPr wrap="none" rtlCol="0">
            <a:spAutoFit/>
          </a:bodyPr>
          <a:lstStyle/>
          <a:p>
            <a:r>
              <a:rPr kumimoji="1" lang="en-US" altLang="zh-CN" dirty="0" err="1"/>
              <a:t>Naru</a:t>
            </a:r>
            <a:r>
              <a:rPr kumimoji="1" lang="en-US" altLang="zh-CN" dirty="0"/>
              <a:t>: Auto-regressive model</a:t>
            </a:r>
            <a:endParaRPr kumimoji="1" lang="zh-CN" altLang="en-US" dirty="0"/>
          </a:p>
        </p:txBody>
      </p:sp>
      <p:pic>
        <p:nvPicPr>
          <p:cNvPr id="6" name="图片 5">
            <a:extLst>
              <a:ext uri="{FF2B5EF4-FFF2-40B4-BE49-F238E27FC236}">
                <a16:creationId xmlns:a16="http://schemas.microsoft.com/office/drawing/2014/main" id="{30A4E8E0-F94D-D4B3-DDFB-33FED54DD167}"/>
              </a:ext>
            </a:extLst>
          </p:cNvPr>
          <p:cNvPicPr>
            <a:picLocks noChangeAspect="1"/>
          </p:cNvPicPr>
          <p:nvPr/>
        </p:nvPicPr>
        <p:blipFill>
          <a:blip r:embed="rId4"/>
          <a:stretch>
            <a:fillRect/>
          </a:stretch>
        </p:blipFill>
        <p:spPr>
          <a:xfrm>
            <a:off x="4423701" y="1461714"/>
            <a:ext cx="2209754" cy="1532096"/>
          </a:xfrm>
          <a:prstGeom prst="rect">
            <a:avLst/>
          </a:prstGeom>
        </p:spPr>
      </p:pic>
      <p:cxnSp>
        <p:nvCxnSpPr>
          <p:cNvPr id="7" name="直接连接符 3">
            <a:extLst>
              <a:ext uri="{FF2B5EF4-FFF2-40B4-BE49-F238E27FC236}">
                <a16:creationId xmlns:a16="http://schemas.microsoft.com/office/drawing/2014/main" id="{83C33016-33B0-D2D0-F8F2-1E768F0FF43B}"/>
              </a:ext>
            </a:extLst>
          </p:cNvPr>
          <p:cNvCxnSpPr>
            <a:cxnSpLocks/>
          </p:cNvCxnSpPr>
          <p:nvPr/>
        </p:nvCxnSpPr>
        <p:spPr>
          <a:xfrm>
            <a:off x="7000240" y="1385514"/>
            <a:ext cx="0" cy="5299766"/>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251C514E-A22D-DAE1-58F3-70077FFD98D1}"/>
              </a:ext>
            </a:extLst>
          </p:cNvPr>
          <p:cNvPicPr>
            <a:picLocks noChangeAspect="1"/>
          </p:cNvPicPr>
          <p:nvPr/>
        </p:nvPicPr>
        <p:blipFill>
          <a:blip r:embed="rId5"/>
          <a:stretch>
            <a:fillRect/>
          </a:stretch>
        </p:blipFill>
        <p:spPr>
          <a:xfrm>
            <a:off x="7309585" y="1385514"/>
            <a:ext cx="4603015" cy="4255770"/>
          </a:xfrm>
          <a:prstGeom prst="rect">
            <a:avLst/>
          </a:prstGeom>
        </p:spPr>
      </p:pic>
      <p:sp>
        <p:nvSpPr>
          <p:cNvPr id="10" name="文本框 9">
            <a:extLst>
              <a:ext uri="{FF2B5EF4-FFF2-40B4-BE49-F238E27FC236}">
                <a16:creationId xmlns:a16="http://schemas.microsoft.com/office/drawing/2014/main" id="{B16E4A2B-2F72-8B12-EF29-DEA4B3F8E202}"/>
              </a:ext>
            </a:extLst>
          </p:cNvPr>
          <p:cNvSpPr txBox="1"/>
          <p:nvPr/>
        </p:nvSpPr>
        <p:spPr>
          <a:xfrm>
            <a:off x="8062514" y="5641284"/>
            <a:ext cx="3291286" cy="369332"/>
          </a:xfrm>
          <a:prstGeom prst="rect">
            <a:avLst/>
          </a:prstGeom>
          <a:noFill/>
        </p:spPr>
        <p:txBody>
          <a:bodyPr wrap="none" rtlCol="0">
            <a:spAutoFit/>
          </a:bodyPr>
          <a:lstStyle/>
          <a:p>
            <a:r>
              <a:rPr kumimoji="1" lang="en-US" altLang="zh-CN" dirty="0" err="1"/>
              <a:t>DeepDB</a:t>
            </a:r>
            <a:r>
              <a:rPr kumimoji="1" lang="en-US" altLang="zh-CN" dirty="0"/>
              <a:t>: Sum-product network</a:t>
            </a:r>
            <a:endParaRPr kumimoji="1" lang="zh-CN" altLang="en-US" dirty="0"/>
          </a:p>
        </p:txBody>
      </p:sp>
      <p:pic>
        <p:nvPicPr>
          <p:cNvPr id="11" name="图片 10">
            <a:extLst>
              <a:ext uri="{FF2B5EF4-FFF2-40B4-BE49-F238E27FC236}">
                <a16:creationId xmlns:a16="http://schemas.microsoft.com/office/drawing/2014/main" id="{7AB26D89-78A7-F2AD-7498-57B069D1CDEC}"/>
              </a:ext>
            </a:extLst>
          </p:cNvPr>
          <p:cNvPicPr>
            <a:picLocks noChangeAspect="1"/>
          </p:cNvPicPr>
          <p:nvPr/>
        </p:nvPicPr>
        <p:blipFill>
          <a:blip r:embed="rId6"/>
          <a:stretch>
            <a:fillRect/>
          </a:stretch>
        </p:blipFill>
        <p:spPr>
          <a:xfrm>
            <a:off x="640889" y="3651750"/>
            <a:ext cx="5449013" cy="2098148"/>
          </a:xfrm>
          <a:prstGeom prst="rect">
            <a:avLst/>
          </a:prstGeom>
        </p:spPr>
      </p:pic>
      <p:cxnSp>
        <p:nvCxnSpPr>
          <p:cNvPr id="12" name="直接连接符 3">
            <a:extLst>
              <a:ext uri="{FF2B5EF4-FFF2-40B4-BE49-F238E27FC236}">
                <a16:creationId xmlns:a16="http://schemas.microsoft.com/office/drawing/2014/main" id="{5346D5EF-EA89-3F76-8101-97A321955B1A}"/>
              </a:ext>
            </a:extLst>
          </p:cNvPr>
          <p:cNvCxnSpPr>
            <a:cxnSpLocks/>
          </p:cNvCxnSpPr>
          <p:nvPr/>
        </p:nvCxnSpPr>
        <p:spPr>
          <a:xfrm flipH="1">
            <a:off x="321601" y="3570470"/>
            <a:ext cx="667863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3AA21D0-F19C-836E-E4A8-797660FA9E96}"/>
              </a:ext>
            </a:extLst>
          </p:cNvPr>
          <p:cNvSpPr txBox="1"/>
          <p:nvPr/>
        </p:nvSpPr>
        <p:spPr>
          <a:xfrm>
            <a:off x="1962868" y="5749898"/>
            <a:ext cx="2499402" cy="369332"/>
          </a:xfrm>
          <a:prstGeom prst="rect">
            <a:avLst/>
          </a:prstGeom>
          <a:noFill/>
        </p:spPr>
        <p:txBody>
          <a:bodyPr wrap="none" rtlCol="0">
            <a:spAutoFit/>
          </a:bodyPr>
          <a:lstStyle/>
          <a:p>
            <a:r>
              <a:rPr kumimoji="1" lang="en-US" altLang="zh-CN" dirty="0"/>
              <a:t>FACE: Normalizing flow</a:t>
            </a:r>
            <a:endParaRPr kumimoji="1" lang="zh-CN" altLang="en-US" dirty="0"/>
          </a:p>
        </p:txBody>
      </p:sp>
    </p:spTree>
    <p:extLst>
      <p:ext uri="{BB962C8B-B14F-4D97-AF65-F5344CB8AC3E}">
        <p14:creationId xmlns:p14="http://schemas.microsoft.com/office/powerpoint/2010/main" val="1622696739"/>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010DA-CC6D-0B75-0770-83017E5402E6}"/>
              </a:ext>
            </a:extLst>
          </p:cNvPr>
          <p:cNvSpPr>
            <a:spLocks noGrp="1"/>
          </p:cNvSpPr>
          <p:nvPr>
            <p:ph type="title"/>
          </p:nvPr>
        </p:nvSpPr>
        <p:spPr/>
        <p:txBody>
          <a:bodyPr/>
          <a:lstStyle/>
          <a:p>
            <a:r>
              <a:rPr lang="en-US" altLang="zh-CN" b="1" dirty="0"/>
              <a:t>Shortcomings</a:t>
            </a:r>
            <a:endParaRPr kumimoji="1" lang="zh-CN" altLang="en-US" dirty="0"/>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CFDEDE54-F61E-4E49-9937-DE1383D6E738}"/>
                  </a:ext>
                </a:extLst>
              </p:cNvPr>
              <p:cNvSpPr>
                <a:spLocks noGrp="1"/>
              </p:cNvSpPr>
              <p:nvPr>
                <p:ph idx="1"/>
              </p:nvPr>
            </p:nvSpPr>
            <p:spPr>
              <a:xfrm>
                <a:off x="838200" y="1825625"/>
                <a:ext cx="10515600" cy="4998804"/>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2000" dirty="0"/>
                  <a:t>Heavy costs on model training and inference</a:t>
                </a:r>
              </a:p>
              <a:p>
                <a:pPr marL="285750" indent="-285750">
                  <a:lnSpc>
                    <a:spcPct val="150000"/>
                  </a:lnSpc>
                  <a:buFont typeface="Arial" panose="020B0604020202020204" pitchFamily="34" charset="0"/>
                  <a:buChar char="•"/>
                </a:pPr>
                <a:r>
                  <a:rPr lang="en-US" altLang="zh-CN" sz="2000" dirty="0"/>
                  <a:t>Violate basic rule of selectivity estimation</a:t>
                </a:r>
              </a:p>
              <a:p>
                <a:pPr lvl="1">
                  <a:lnSpc>
                    <a:spcPct val="150000"/>
                  </a:lnSpc>
                </a:pPr>
                <a:r>
                  <a:rPr lang="en-US" altLang="zh-CN" sz="2000" dirty="0"/>
                  <a:t>- Monotonicity: </a:t>
                </a:r>
                <a14:m>
                  <m:oMath xmlns:m="http://schemas.openxmlformats.org/officeDocument/2006/math">
                    <m:r>
                      <a:rPr lang="en-US" altLang="zh-CN" sz="2000" i="1">
                        <a:latin typeface="Cambria Math" panose="02040503050406030204" pitchFamily="18" charset="0"/>
                      </a:rPr>
                      <m:t>𝑠𝑒𝑙</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1&lt;</m:t>
                        </m:r>
                        <m:r>
                          <a:rPr lang="en-US" altLang="zh-CN" sz="2000" i="1">
                            <a:latin typeface="Cambria Math" panose="02040503050406030204" pitchFamily="18" charset="0"/>
                          </a:rPr>
                          <m:t>𝑥</m:t>
                        </m:r>
                        <m:r>
                          <a:rPr lang="en-US" altLang="zh-CN" sz="2000" i="1">
                            <a:latin typeface="Cambria Math" panose="02040503050406030204" pitchFamily="18" charset="0"/>
                          </a:rPr>
                          <m:t>&lt;2</m:t>
                        </m:r>
                      </m:e>
                    </m:d>
                    <m:r>
                      <a:rPr lang="en-US" altLang="zh-CN" sz="2000" i="1">
                        <a:latin typeface="Cambria Math" panose="02040503050406030204" pitchFamily="18" charset="0"/>
                      </a:rPr>
                      <m:t>≤</m:t>
                    </m:r>
                    <m:r>
                      <a:rPr lang="en-US" altLang="zh-CN" sz="2000" i="1">
                        <a:latin typeface="Cambria Math" panose="02040503050406030204" pitchFamily="18" charset="0"/>
                      </a:rPr>
                      <m:t>𝑠𝑒𝑙</m:t>
                    </m:r>
                    <m:r>
                      <a:rPr lang="en-US" altLang="zh-CN" sz="2000" i="1">
                        <a:latin typeface="Cambria Math" panose="02040503050406030204" pitchFamily="18" charset="0"/>
                      </a:rPr>
                      <m:t>(1&lt;</m:t>
                    </m:r>
                    <m:r>
                      <a:rPr lang="en-US" altLang="zh-CN" sz="2000" i="1">
                        <a:latin typeface="Cambria Math" panose="02040503050406030204" pitchFamily="18" charset="0"/>
                      </a:rPr>
                      <m:t>𝑥</m:t>
                    </m:r>
                    <m:r>
                      <a:rPr lang="en-US" altLang="zh-CN" sz="2000" i="1">
                        <a:latin typeface="Cambria Math" panose="02040503050406030204" pitchFamily="18" charset="0"/>
                      </a:rPr>
                      <m:t>&lt;3)</m:t>
                    </m:r>
                  </m:oMath>
                </a14:m>
                <a:endParaRPr lang="en-US" altLang="zh-CN" sz="2000" dirty="0"/>
              </a:p>
              <a:p>
                <a:pPr lvl="1">
                  <a:lnSpc>
                    <a:spcPct val="150000"/>
                  </a:lnSpc>
                </a:pPr>
                <a:r>
                  <a:rPr lang="en-US" altLang="zh-CN" sz="2000" dirty="0"/>
                  <a:t>- Validity: </a:t>
                </a:r>
                <a14:m>
                  <m:oMath xmlns:m="http://schemas.openxmlformats.org/officeDocument/2006/math">
                    <m:r>
                      <a:rPr lang="en-US" altLang="zh-CN" sz="2000" i="1">
                        <a:latin typeface="Cambria Math" panose="02040503050406030204" pitchFamily="18" charset="0"/>
                      </a:rPr>
                      <m:t>𝑠𝑒𝑙</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1&lt;</m:t>
                        </m:r>
                        <m:r>
                          <a:rPr lang="en-US" altLang="zh-CN" sz="2000" i="1">
                            <a:latin typeface="Cambria Math" panose="02040503050406030204" pitchFamily="18" charset="0"/>
                          </a:rPr>
                          <m:t>𝑥</m:t>
                        </m:r>
                        <m:r>
                          <a:rPr lang="en-US" altLang="zh-CN" sz="2000" i="1">
                            <a:latin typeface="Cambria Math" panose="02040503050406030204" pitchFamily="18" charset="0"/>
                          </a:rPr>
                          <m:t>&lt;0</m:t>
                        </m:r>
                      </m:e>
                    </m:d>
                    <m:r>
                      <a:rPr lang="en-US" altLang="zh-CN" sz="2000" i="1">
                        <a:latin typeface="Cambria Math" panose="02040503050406030204" pitchFamily="18" charset="0"/>
                      </a:rPr>
                      <m:t>=0</m:t>
                    </m:r>
                  </m:oMath>
                </a14:m>
                <a:endParaRPr lang="en-US" altLang="zh-CN" sz="2000" dirty="0"/>
              </a:p>
              <a:p>
                <a:pPr lvl="1">
                  <a:lnSpc>
                    <a:spcPct val="150000"/>
                  </a:lnSpc>
                </a:pPr>
                <a:r>
                  <a:rPr lang="en-US" altLang="zh-CN" sz="2000" dirty="0"/>
                  <a:t>- Consistency: </a:t>
                </a:r>
                <a14:m>
                  <m:oMath xmlns:m="http://schemas.openxmlformats.org/officeDocument/2006/math">
                    <m:r>
                      <a:rPr lang="en-US" altLang="zh-CN" sz="2000" i="1">
                        <a:latin typeface="Cambria Math" panose="02040503050406030204" pitchFamily="18" charset="0"/>
                      </a:rPr>
                      <m:t>𝑠𝑒𝑙</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1&lt;</m:t>
                        </m:r>
                        <m:r>
                          <a:rPr lang="en-US" altLang="zh-CN" sz="2000" i="1">
                            <a:latin typeface="Cambria Math" panose="02040503050406030204" pitchFamily="18" charset="0"/>
                          </a:rPr>
                          <m:t>𝑥</m:t>
                        </m:r>
                        <m:r>
                          <a:rPr lang="en-US" altLang="zh-CN" sz="2000" i="1">
                            <a:latin typeface="Cambria Math" panose="02040503050406030204" pitchFamily="18" charset="0"/>
                          </a:rPr>
                          <m:t>≤2</m:t>
                        </m:r>
                      </m:e>
                    </m:d>
                    <m:r>
                      <a:rPr lang="en-US" altLang="zh-CN" sz="2000" i="1">
                        <a:latin typeface="Cambria Math" panose="02040503050406030204" pitchFamily="18" charset="0"/>
                      </a:rPr>
                      <m:t>+</m:t>
                    </m:r>
                    <m:r>
                      <a:rPr lang="en-US" altLang="zh-CN" sz="2000" i="1">
                        <a:latin typeface="Cambria Math" panose="02040503050406030204" pitchFamily="18" charset="0"/>
                      </a:rPr>
                      <m:t>𝑠𝑒𝑙</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2&lt;</m:t>
                        </m:r>
                        <m:r>
                          <a:rPr lang="en-US" altLang="zh-CN" sz="2000" i="1">
                            <a:latin typeface="Cambria Math" panose="02040503050406030204" pitchFamily="18" charset="0"/>
                          </a:rPr>
                          <m:t>𝑥</m:t>
                        </m:r>
                        <m:r>
                          <a:rPr lang="en-US" altLang="zh-CN" sz="2000" i="1">
                            <a:latin typeface="Cambria Math" panose="02040503050406030204" pitchFamily="18" charset="0"/>
                          </a:rPr>
                          <m:t>&lt;3</m:t>
                        </m:r>
                      </m:e>
                    </m:d>
                  </m:oMath>
                </a14:m>
                <a:endParaRPr lang="en-US" altLang="zh-CN" sz="2000" i="1" dirty="0">
                  <a:latin typeface="Cambria Math" panose="02040503050406030204" pitchFamily="18" charset="0"/>
                </a:endParaRPr>
              </a:p>
              <a:p>
                <a:pPr lvl="1">
                  <a:lnSpc>
                    <a:spcPct val="150000"/>
                  </a:lnSpc>
                </a:pPr>
                <a:r>
                  <a:rPr lang="en-US" altLang="zh-CN" sz="2000" dirty="0"/>
                  <a:t> 	                </a:t>
                </a:r>
                <a14:m>
                  <m:oMath xmlns:m="http://schemas.openxmlformats.org/officeDocument/2006/math">
                    <m:r>
                      <a:rPr lang="en-US" altLang="zh-CN" sz="2000" i="1">
                        <a:latin typeface="Cambria Math" panose="02040503050406030204" pitchFamily="18" charset="0"/>
                      </a:rPr>
                      <m:t>=</m:t>
                    </m:r>
                    <m:r>
                      <a:rPr lang="en-US" altLang="zh-CN" sz="2000" i="1">
                        <a:latin typeface="Cambria Math" panose="02040503050406030204" pitchFamily="18" charset="0"/>
                      </a:rPr>
                      <m:t>𝑠𝑒𝑙</m:t>
                    </m:r>
                    <m:r>
                      <a:rPr lang="en-US" altLang="zh-CN" sz="2000" i="1">
                        <a:latin typeface="Cambria Math" panose="02040503050406030204" pitchFamily="18" charset="0"/>
                      </a:rPr>
                      <m:t>(1&lt;</m:t>
                    </m:r>
                    <m:r>
                      <a:rPr lang="en-US" altLang="zh-CN" sz="2000" i="1">
                        <a:latin typeface="Cambria Math" panose="02040503050406030204" pitchFamily="18" charset="0"/>
                      </a:rPr>
                      <m:t>𝑥</m:t>
                    </m:r>
                    <m:r>
                      <a:rPr lang="en-US" altLang="zh-CN" sz="2000" i="1">
                        <a:latin typeface="Cambria Math" panose="02040503050406030204" pitchFamily="18" charset="0"/>
                      </a:rPr>
                      <m:t>&lt;3)</m:t>
                    </m:r>
                  </m:oMath>
                </a14:m>
                <a:endParaRPr lang="en-US" altLang="zh-CN" sz="2000" dirty="0"/>
              </a:p>
              <a:p>
                <a:pPr lvl="1">
                  <a:lnSpc>
                    <a:spcPct val="150000"/>
                  </a:lnSpc>
                </a:pPr>
                <a:r>
                  <a:rPr lang="en-US" altLang="zh-CN" sz="2000" dirty="0"/>
                  <a:t>- </a:t>
                </a:r>
                <a:r>
                  <a:rPr lang="en-US" altLang="zh-CN" sz="2000" b="1" dirty="0"/>
                  <a:t>Stability</a:t>
                </a:r>
                <a:r>
                  <a:rPr lang="en-US" altLang="zh-CN" sz="2000" dirty="0"/>
                  <a:t>: </a:t>
                </a:r>
                <a14:m>
                  <m:oMath xmlns:m="http://schemas.openxmlformats.org/officeDocument/2006/math">
                    <m:r>
                      <a:rPr lang="en-US" altLang="zh-CN" sz="2000" i="1">
                        <a:latin typeface="Cambria Math" panose="02040503050406030204" pitchFamily="18" charset="0"/>
                      </a:rPr>
                      <m:t>𝑠𝑒𝑙</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1&lt;</m:t>
                        </m:r>
                        <m:r>
                          <a:rPr lang="en-US" altLang="zh-CN" sz="2000" i="1">
                            <a:latin typeface="Cambria Math" panose="02040503050406030204" pitchFamily="18" charset="0"/>
                          </a:rPr>
                          <m:t>𝑥</m:t>
                        </m:r>
                        <m:r>
                          <a:rPr lang="en-US" altLang="zh-CN" sz="2000" i="1">
                            <a:latin typeface="Cambria Math" panose="02040503050406030204" pitchFamily="18" charset="0"/>
                          </a:rPr>
                          <m:t>&lt;2</m:t>
                        </m:r>
                      </m:e>
                    </m:d>
                    <m:r>
                      <a:rPr lang="en-US" altLang="zh-CN" sz="2000" b="0" i="1" smtClean="0">
                        <a:latin typeface="Cambria Math" panose="02040503050406030204" pitchFamily="18" charset="0"/>
                      </a:rPr>
                      <m:t>=</m:t>
                    </m:r>
                    <m:r>
                      <a:rPr lang="en-US" altLang="zh-CN" sz="2000" i="1">
                        <a:latin typeface="Cambria Math" panose="02040503050406030204" pitchFamily="18" charset="0"/>
                      </a:rPr>
                      <m:t>𝑠𝑒𝑙</m:t>
                    </m:r>
                    <m:r>
                      <a:rPr lang="en-US" altLang="zh-CN" sz="2000" i="1">
                        <a:latin typeface="Cambria Math" panose="02040503050406030204" pitchFamily="18" charset="0"/>
                      </a:rPr>
                      <m:t>(1&lt;</m:t>
                    </m:r>
                    <m:r>
                      <a:rPr lang="en-US" altLang="zh-CN" sz="2000" i="1">
                        <a:latin typeface="Cambria Math" panose="02040503050406030204" pitchFamily="18" charset="0"/>
                      </a:rPr>
                      <m:t>𝑥</m:t>
                    </m:r>
                    <m:r>
                      <a:rPr lang="en-US" altLang="zh-CN" sz="2000" i="1">
                        <a:latin typeface="Cambria Math" panose="02040503050406030204" pitchFamily="18" charset="0"/>
                      </a:rPr>
                      <m:t>&lt;2)</m:t>
                    </m:r>
                  </m:oMath>
                </a14:m>
                <a:endParaRPr lang="en-US" altLang="zh-CN" sz="2000" dirty="0"/>
              </a:p>
              <a:p>
                <a:pPr lvl="1">
                  <a:lnSpc>
                    <a:spcPct val="150000"/>
                  </a:lnSpc>
                </a:pPr>
                <a:endParaRPr lang="en-US" altLang="zh-CN" sz="2000" b="1" dirty="0"/>
              </a:p>
              <a:p>
                <a:pPr lvl="1"/>
                <a:endParaRPr lang="en-US" altLang="zh-CN" sz="2000" dirty="0"/>
              </a:p>
              <a:p>
                <a:pPr indent="0">
                  <a:buNone/>
                </a:pPr>
                <a:endParaRPr lang="zh-CN" altLang="en-US" sz="2000" dirty="0"/>
              </a:p>
            </p:txBody>
          </p:sp>
        </mc:Choice>
        <mc:Fallback>
          <p:sp>
            <p:nvSpPr>
              <p:cNvPr id="4" name="内容占位符 3">
                <a:extLst>
                  <a:ext uri="{FF2B5EF4-FFF2-40B4-BE49-F238E27FC236}">
                    <a16:creationId xmlns:a16="http://schemas.microsoft.com/office/drawing/2014/main" id="{CFDEDE54-F61E-4E49-9937-DE1383D6E738}"/>
                  </a:ext>
                </a:extLst>
              </p:cNvPr>
              <p:cNvSpPr>
                <a:spLocks noGrp="1" noRot="1" noChangeAspect="1" noMove="1" noResize="1" noEditPoints="1" noAdjustHandles="1" noChangeArrowheads="1" noChangeShapeType="1" noTextEdit="1"/>
              </p:cNvSpPr>
              <p:nvPr>
                <p:ph idx="1"/>
              </p:nvPr>
            </p:nvSpPr>
            <p:spPr>
              <a:xfrm>
                <a:off x="838200" y="1825625"/>
                <a:ext cx="10515600" cy="4998804"/>
              </a:xfrm>
              <a:prstGeom prst="rect">
                <a:avLst/>
              </a:prstGeom>
              <a:blipFill>
                <a:blip r:embed="rId2"/>
                <a:stretch>
                  <a:fillRect l="-6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57538864"/>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77A68-A6E8-6841-9973-DCC9C04167AD}"/>
              </a:ext>
            </a:extLst>
          </p:cNvPr>
          <p:cNvSpPr>
            <a:spLocks noGrp="1"/>
          </p:cNvSpPr>
          <p:nvPr>
            <p:ph type="title"/>
          </p:nvPr>
        </p:nvSpPr>
        <p:spPr>
          <a:xfrm>
            <a:off x="476518" y="178381"/>
            <a:ext cx="11715482" cy="1325563"/>
          </a:xfrm>
        </p:spPr>
        <p:txBody>
          <a:bodyPr>
            <a:normAutofit/>
          </a:bodyPr>
          <a:lstStyle/>
          <a:p>
            <a:r>
              <a:rPr lang="en-US" altLang="zh-CN" sz="3200" b="1" dirty="0"/>
              <a:t>MOSE: A Monotonic Selectivity Estimator Using Learned CDF</a:t>
            </a:r>
            <a:endParaRPr kumimoji="1" lang="zh-CN" altLang="en-US" sz="3200" b="1" dirty="0"/>
          </a:p>
        </p:txBody>
      </p:sp>
      <p:sp>
        <p:nvSpPr>
          <p:cNvPr id="6" name="内容占位符 5">
            <a:extLst>
              <a:ext uri="{FF2B5EF4-FFF2-40B4-BE49-F238E27FC236}">
                <a16:creationId xmlns:a16="http://schemas.microsoft.com/office/drawing/2014/main" id="{56356755-4317-45FC-894E-AEF30A4A2BCB}"/>
              </a:ext>
            </a:extLst>
          </p:cNvPr>
          <p:cNvSpPr>
            <a:spLocks noGrp="1"/>
          </p:cNvSpPr>
          <p:nvPr>
            <p:ph idx="1"/>
          </p:nvPr>
        </p:nvSpPr>
        <p:spPr>
          <a:xfrm>
            <a:off x="754487" y="1664639"/>
            <a:ext cx="10515600" cy="4351338"/>
          </a:xfrm>
        </p:spPr>
        <p:txBody>
          <a:bodyPr>
            <a:normAutofit/>
          </a:bodyPr>
          <a:lstStyle/>
          <a:p>
            <a:r>
              <a:rPr lang="en-US" altLang="zh-CN" sz="2400" b="1" dirty="0"/>
              <a:t>Aim</a:t>
            </a:r>
          </a:p>
          <a:p>
            <a:pPr marL="457200" lvl="1" indent="0">
              <a:buNone/>
            </a:pPr>
            <a:r>
              <a:rPr lang="en-US" altLang="zh-CN" dirty="0">
                <a:solidFill>
                  <a:srgbClr val="FF0000"/>
                </a:solidFill>
              </a:rPr>
              <a:t>Reliable, accurate and efficient </a:t>
            </a:r>
            <a:r>
              <a:rPr lang="en-US" altLang="zh-CN" dirty="0"/>
              <a:t>learned selectivity estimator</a:t>
            </a:r>
          </a:p>
          <a:p>
            <a:r>
              <a:rPr lang="en-US" altLang="zh-CN" sz="2400" b="1" dirty="0"/>
              <a:t>Problem Settings</a:t>
            </a:r>
          </a:p>
          <a:p>
            <a:pPr marL="457200" lvl="1" indent="0">
              <a:buNone/>
            </a:pPr>
            <a:r>
              <a:rPr lang="en-US" altLang="zh-CN" dirty="0"/>
              <a:t>Multi-dimensional predicates on single table</a:t>
            </a:r>
          </a:p>
          <a:p>
            <a:r>
              <a:rPr lang="en-US" altLang="zh-CN" sz="2400" b="1" dirty="0"/>
              <a:t>Methodology</a:t>
            </a:r>
          </a:p>
          <a:p>
            <a:pPr marL="457200" lvl="1" indent="0">
              <a:buNone/>
            </a:pPr>
            <a:r>
              <a:rPr lang="en-US" altLang="zh-CN" dirty="0"/>
              <a:t>Query-based</a:t>
            </a:r>
          </a:p>
          <a:p>
            <a:r>
              <a:rPr lang="en-US" altLang="zh-CN" sz="2400" b="1" dirty="0"/>
              <a:t>Key observation</a:t>
            </a:r>
          </a:p>
          <a:p>
            <a:pPr marL="457200" lvl="1" indent="0">
              <a:buNone/>
            </a:pPr>
            <a:r>
              <a:rPr lang="en-US" altLang="zh-CN" dirty="0"/>
              <a:t>The joint cumulative distribution function (</a:t>
            </a:r>
            <a:r>
              <a:rPr lang="en-US" altLang="zh-CN" dirty="0">
                <a:solidFill>
                  <a:srgbClr val="FF0000"/>
                </a:solidFill>
              </a:rPr>
              <a:t>CDF</a:t>
            </a:r>
            <a:r>
              <a:rPr lang="en-US" altLang="zh-CN" dirty="0"/>
              <a:t>) of the data in a table can be used to compute the </a:t>
            </a:r>
            <a:r>
              <a:rPr lang="en-US" altLang="zh-CN" dirty="0">
                <a:solidFill>
                  <a:srgbClr val="FF0000"/>
                </a:solidFill>
              </a:rPr>
              <a:t>selectivity</a:t>
            </a:r>
            <a:r>
              <a:rPr lang="en-US" altLang="zh-CN" dirty="0"/>
              <a:t> for query range predicates</a:t>
            </a:r>
            <a:endParaRPr lang="zh-CN" altLang="en-US" dirty="0"/>
          </a:p>
        </p:txBody>
      </p:sp>
    </p:spTree>
    <p:extLst>
      <p:ext uri="{BB962C8B-B14F-4D97-AF65-F5344CB8AC3E}">
        <p14:creationId xmlns:p14="http://schemas.microsoft.com/office/powerpoint/2010/main" val="482959759"/>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77A68-A6E8-6841-9973-DCC9C04167AD}"/>
              </a:ext>
            </a:extLst>
          </p:cNvPr>
          <p:cNvSpPr>
            <a:spLocks noGrp="1"/>
          </p:cNvSpPr>
          <p:nvPr>
            <p:ph type="title"/>
          </p:nvPr>
        </p:nvSpPr>
        <p:spPr>
          <a:xfrm>
            <a:off x="793124" y="299636"/>
            <a:ext cx="10515600" cy="1325563"/>
          </a:xfrm>
        </p:spPr>
        <p:txBody>
          <a:bodyPr/>
          <a:lstStyle/>
          <a:p>
            <a:r>
              <a:rPr kumimoji="1" lang="en-US" altLang="zh-CN" b="1" dirty="0"/>
              <a:t>CDF to Selectivity</a:t>
            </a:r>
            <a:endParaRPr kumimoji="1" lang="zh-CN" altLang="en-US" b="1" dirty="0"/>
          </a:p>
        </p:txBody>
      </p:sp>
      <p:pic>
        <p:nvPicPr>
          <p:cNvPr id="4" name="内容占位符 3">
            <a:extLst>
              <a:ext uri="{FF2B5EF4-FFF2-40B4-BE49-F238E27FC236}">
                <a16:creationId xmlns:a16="http://schemas.microsoft.com/office/drawing/2014/main" id="{86B1BBC1-CA6D-4764-BD27-BE7856F3EA48}"/>
              </a:ext>
            </a:extLst>
          </p:cNvPr>
          <p:cNvPicPr>
            <a:picLocks noGrp="1" noChangeAspect="1"/>
          </p:cNvPicPr>
          <p:nvPr>
            <p:ph idx="1"/>
          </p:nvPr>
        </p:nvPicPr>
        <p:blipFill>
          <a:blip r:embed="rId2"/>
          <a:stretch>
            <a:fillRect/>
          </a:stretch>
        </p:blipFill>
        <p:spPr>
          <a:xfrm>
            <a:off x="1710207" y="4742357"/>
            <a:ext cx="8771586" cy="1836459"/>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ED9D27C-668D-4EA7-8483-8529E053DCC4}"/>
                  </a:ext>
                </a:extLst>
              </p:cNvPr>
              <p:cNvSpPr txBox="1"/>
              <p:nvPr/>
            </p:nvSpPr>
            <p:spPr>
              <a:xfrm>
                <a:off x="928353" y="1682157"/>
                <a:ext cx="10881574" cy="2169825"/>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lang="en-US" altLang="zh-CN" sz="2400" dirty="0"/>
                  <a:t>Multi-dimensional CDF:</a:t>
                </a:r>
              </a:p>
              <a:p>
                <a:pPr>
                  <a:spcBef>
                    <a:spcPts val="600"/>
                  </a:spcBef>
                </a:pPr>
                <a:r>
                  <a:rPr lang="en-US" altLang="zh-CN" sz="2400" dirty="0"/>
                  <a:t>	Random variable </a:t>
                </a:r>
                <a14:m>
                  <m:oMath xmlns:m="http://schemas.openxmlformats.org/officeDocument/2006/math">
                    <m:r>
                      <a:rPr lang="en-US" altLang="zh-CN" sz="2400" i="1">
                        <a:latin typeface="Cambria Math" panose="02040503050406030204" pitchFamily="18" charset="0"/>
                      </a:rPr>
                      <m:t>𝑋</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2</m:t>
                        </m:r>
                      </m:sub>
                    </m:sSub>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𝑑</m:t>
                        </m:r>
                      </m:sub>
                    </m:sSub>
                  </m:oMath>
                </a14:m>
                <a:r>
                  <a:rPr lang="en-US" altLang="zh-CN" sz="2400" dirty="0"/>
                  <a:t>)</a:t>
                </a:r>
                <a14:m>
                  <m:oMath xmlns:m="http://schemas.openxmlformats.org/officeDocument/2006/math">
                    <m:r>
                      <a:rPr lang="en-US" altLang="zh-CN" sz="2400" b="0" i="0" smtClean="0">
                        <a:latin typeface="Cambria Math" panose="02040503050406030204" pitchFamily="18" charset="0"/>
                      </a:rPr>
                      <m:t>,</m:t>
                    </m:r>
                  </m:oMath>
                </a14:m>
                <a:endParaRPr lang="en-US" altLang="zh-CN" sz="2400" b="0" i="0" dirty="0">
                  <a:latin typeface="Cambria Math" panose="02040503050406030204" pitchFamily="18" charset="0"/>
                </a:endParaRPr>
              </a:p>
              <a:p>
                <a:pPr>
                  <a:spcBef>
                    <a:spcPts val="600"/>
                  </a:spcBef>
                </a:pPr>
                <a:r>
                  <a:rPr lang="en-US" altLang="zh-CN" sz="2400" dirty="0"/>
                  <a:t>	CDF: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𝐹</m:t>
                        </m:r>
                      </m:e>
                      <m:sub>
                        <m:r>
                          <a:rPr lang="en-US" altLang="zh-CN" sz="2400" i="1">
                            <a:latin typeface="Cambria Math" panose="02040503050406030204" pitchFamily="18" charset="0"/>
                          </a:rPr>
                          <m:t>𝑋</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r>
                      <m:rPr>
                        <m:sty m:val="p"/>
                      </m:rPr>
                      <a:rPr lang="en-US" altLang="zh-CN" sz="2400">
                        <a:latin typeface="Cambria Math" panose="02040503050406030204" pitchFamily="18" charset="0"/>
                      </a:rPr>
                      <m:t>Pr</m:t>
                    </m:r>
                    <m:r>
                      <a:rPr lang="en-US" altLang="zh-CN" sz="240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b="0" i="1" smtClean="0">
                            <a:latin typeface="Cambria Math" panose="02040503050406030204" pitchFamily="18" charset="0"/>
                          </a:rPr>
                          <m:t>𝑑</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𝑑</m:t>
                        </m:r>
                      </m:sub>
                    </m:sSub>
                  </m:oMath>
                </a14:m>
                <a:r>
                  <a:rPr lang="en-US" altLang="zh-CN" sz="2400" dirty="0"/>
                  <a:t>)</a:t>
                </a:r>
                <a:endParaRPr lang="zh-CN" altLang="en-US" sz="2400" dirty="0"/>
              </a:p>
              <a:p>
                <a:pPr marL="342900" indent="-342900">
                  <a:spcBef>
                    <a:spcPts val="600"/>
                  </a:spcBef>
                  <a:buFont typeface="Arial" panose="020B0604020202020204" pitchFamily="34" charset="0"/>
                  <a:buChar char="•"/>
                </a:pPr>
                <a:r>
                  <a:rPr lang="en-US" altLang="zh-CN" sz="2400" dirty="0"/>
                  <a:t>CDF to selectivity</a:t>
                </a:r>
                <a:endParaRPr lang="zh-CN" altLang="en-US" sz="2400" dirty="0"/>
              </a:p>
              <a:p>
                <a:endParaRPr lang="zh-CN" altLang="en-US" sz="2400" dirty="0"/>
              </a:p>
            </p:txBody>
          </p:sp>
        </mc:Choice>
        <mc:Fallback xmlns="">
          <p:sp>
            <p:nvSpPr>
              <p:cNvPr id="8" name="文本框 7">
                <a:extLst>
                  <a:ext uri="{FF2B5EF4-FFF2-40B4-BE49-F238E27FC236}">
                    <a16:creationId xmlns:a16="http://schemas.microsoft.com/office/drawing/2014/main" id="{5ED9D27C-668D-4EA7-8483-8529E053DCC4}"/>
                  </a:ext>
                </a:extLst>
              </p:cNvPr>
              <p:cNvSpPr txBox="1">
                <a:spLocks noRot="1" noChangeAspect="1" noMove="1" noResize="1" noEditPoints="1" noAdjustHandles="1" noChangeArrowheads="1" noChangeShapeType="1" noTextEdit="1"/>
              </p:cNvSpPr>
              <p:nvPr/>
            </p:nvSpPr>
            <p:spPr>
              <a:xfrm>
                <a:off x="928353" y="1682157"/>
                <a:ext cx="10881574" cy="2169825"/>
              </a:xfrm>
              <a:prstGeom prst="rect">
                <a:avLst/>
              </a:prstGeom>
              <a:blipFill>
                <a:blip r:embed="rId3"/>
                <a:stretch>
                  <a:fillRect l="-699" t="-2326"/>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6A0F716C-6C08-476B-B459-B71CD6713BA7}"/>
              </a:ext>
            </a:extLst>
          </p:cNvPr>
          <p:cNvPicPr>
            <a:picLocks noChangeAspect="1"/>
          </p:cNvPicPr>
          <p:nvPr/>
        </p:nvPicPr>
        <p:blipFill>
          <a:blip r:embed="rId4"/>
          <a:stretch>
            <a:fillRect/>
          </a:stretch>
        </p:blipFill>
        <p:spPr>
          <a:xfrm>
            <a:off x="1520781" y="3483151"/>
            <a:ext cx="4197439" cy="974405"/>
          </a:xfrm>
          <a:prstGeom prst="rect">
            <a:avLst/>
          </a:prstGeom>
        </p:spPr>
      </p:pic>
      <p:pic>
        <p:nvPicPr>
          <p:cNvPr id="10" name="图片 9">
            <a:extLst>
              <a:ext uri="{FF2B5EF4-FFF2-40B4-BE49-F238E27FC236}">
                <a16:creationId xmlns:a16="http://schemas.microsoft.com/office/drawing/2014/main" id="{9318ABA8-05B3-4544-AE31-A1E51C4B03D0}"/>
              </a:ext>
            </a:extLst>
          </p:cNvPr>
          <p:cNvPicPr>
            <a:picLocks noChangeAspect="1"/>
          </p:cNvPicPr>
          <p:nvPr/>
        </p:nvPicPr>
        <p:blipFill>
          <a:blip r:embed="rId5"/>
          <a:stretch>
            <a:fillRect/>
          </a:stretch>
        </p:blipFill>
        <p:spPr>
          <a:xfrm>
            <a:off x="6622625" y="3483151"/>
            <a:ext cx="5456707" cy="937695"/>
          </a:xfrm>
          <a:prstGeom prst="rect">
            <a:avLst/>
          </a:prstGeom>
        </p:spPr>
      </p:pic>
    </p:spTree>
    <p:extLst>
      <p:ext uri="{BB962C8B-B14F-4D97-AF65-F5344CB8AC3E}">
        <p14:creationId xmlns:p14="http://schemas.microsoft.com/office/powerpoint/2010/main" val="1575619240"/>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638AB-0965-41C0-A3AB-7B47F0055CC0}"/>
              </a:ext>
            </a:extLst>
          </p:cNvPr>
          <p:cNvSpPr>
            <a:spLocks noGrp="1"/>
          </p:cNvSpPr>
          <p:nvPr>
            <p:ph type="title"/>
          </p:nvPr>
        </p:nvSpPr>
        <p:spPr/>
        <p:txBody>
          <a:bodyPr/>
          <a:lstStyle/>
          <a:p>
            <a:r>
              <a:rPr lang="en-US" altLang="zh-CN" b="1" dirty="0"/>
              <a:t>CDF Learner</a:t>
            </a:r>
            <a:endParaRPr lang="zh-CN" altLang="en-US" b="1" dirty="0"/>
          </a:p>
        </p:txBody>
      </p:sp>
      <p:sp>
        <p:nvSpPr>
          <p:cNvPr id="3" name="内容占位符 2">
            <a:extLst>
              <a:ext uri="{FF2B5EF4-FFF2-40B4-BE49-F238E27FC236}">
                <a16:creationId xmlns:a16="http://schemas.microsoft.com/office/drawing/2014/main" id="{2E8C3BE3-B386-4A9A-B9AE-2FAEE1F090BD}"/>
              </a:ext>
            </a:extLst>
          </p:cNvPr>
          <p:cNvSpPr>
            <a:spLocks noGrp="1"/>
          </p:cNvSpPr>
          <p:nvPr>
            <p:ph idx="1"/>
          </p:nvPr>
        </p:nvSpPr>
        <p:spPr/>
        <p:txBody>
          <a:bodyPr/>
          <a:lstStyle/>
          <a:p>
            <a:r>
              <a:rPr lang="en-US" altLang="zh-CN" b="1" dirty="0"/>
              <a:t>Monotonic Lattice Regression Model</a:t>
            </a:r>
            <a:endParaRPr lang="zh-CN" altLang="en-US" dirty="0"/>
          </a:p>
        </p:txBody>
      </p:sp>
      <p:grpSp>
        <p:nvGrpSpPr>
          <p:cNvPr id="4" name="组合 3">
            <a:extLst>
              <a:ext uri="{FF2B5EF4-FFF2-40B4-BE49-F238E27FC236}">
                <a16:creationId xmlns:a16="http://schemas.microsoft.com/office/drawing/2014/main" id="{885CAAE6-07B6-4562-A535-B53F6CCC70AD}"/>
              </a:ext>
            </a:extLst>
          </p:cNvPr>
          <p:cNvGrpSpPr/>
          <p:nvPr/>
        </p:nvGrpSpPr>
        <p:grpSpPr>
          <a:xfrm>
            <a:off x="954110" y="2716379"/>
            <a:ext cx="2993635" cy="2951345"/>
            <a:chOff x="12610195" y="4625140"/>
            <a:chExt cx="1600044" cy="1577441"/>
          </a:xfrm>
        </p:grpSpPr>
        <p:grpSp>
          <p:nvGrpSpPr>
            <p:cNvPr id="5" name="组合 4">
              <a:extLst>
                <a:ext uri="{FF2B5EF4-FFF2-40B4-BE49-F238E27FC236}">
                  <a16:creationId xmlns:a16="http://schemas.microsoft.com/office/drawing/2014/main" id="{A7DD8271-8886-4303-A0A8-DFEB5A4F89C6}"/>
                </a:ext>
              </a:extLst>
            </p:cNvPr>
            <p:cNvGrpSpPr/>
            <p:nvPr/>
          </p:nvGrpSpPr>
          <p:grpSpPr>
            <a:xfrm>
              <a:off x="12765070" y="4625140"/>
              <a:ext cx="1445169" cy="1447800"/>
              <a:chOff x="3287486" y="2843893"/>
              <a:chExt cx="1445169" cy="1447800"/>
            </a:xfrm>
          </p:grpSpPr>
          <p:cxnSp>
            <p:nvCxnSpPr>
              <p:cNvPr id="12" name="直接箭头连接符 11">
                <a:extLst>
                  <a:ext uri="{FF2B5EF4-FFF2-40B4-BE49-F238E27FC236}">
                    <a16:creationId xmlns:a16="http://schemas.microsoft.com/office/drawing/2014/main" id="{88829E23-5562-4529-8D58-96B02865EB4B}"/>
                  </a:ext>
                </a:extLst>
              </p:cNvPr>
              <p:cNvCxnSpPr/>
              <p:nvPr/>
            </p:nvCxnSpPr>
            <p:spPr>
              <a:xfrm flipV="1">
                <a:off x="3359342" y="2843893"/>
                <a:ext cx="0" cy="144780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9C563AE1-067C-4383-9466-DAB2438E039F}"/>
                  </a:ext>
                </a:extLst>
              </p:cNvPr>
              <p:cNvCxnSpPr/>
              <p:nvPr/>
            </p:nvCxnSpPr>
            <p:spPr>
              <a:xfrm>
                <a:off x="3287486" y="4218793"/>
                <a:ext cx="1445169"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14" name="组合 13">
                <a:extLst>
                  <a:ext uri="{FF2B5EF4-FFF2-40B4-BE49-F238E27FC236}">
                    <a16:creationId xmlns:a16="http://schemas.microsoft.com/office/drawing/2014/main" id="{6171DEFA-CFC1-4D74-817C-D68AAB58299E}"/>
                  </a:ext>
                </a:extLst>
              </p:cNvPr>
              <p:cNvGrpSpPr/>
              <p:nvPr/>
            </p:nvGrpSpPr>
            <p:grpSpPr>
              <a:xfrm>
                <a:off x="3359341" y="3109688"/>
                <a:ext cx="1109110" cy="1109110"/>
                <a:chOff x="3359341" y="1730688"/>
                <a:chExt cx="2488110" cy="2488110"/>
              </a:xfrm>
            </p:grpSpPr>
            <p:sp>
              <p:nvSpPr>
                <p:cNvPr id="28" name="矩形 27">
                  <a:extLst>
                    <a:ext uri="{FF2B5EF4-FFF2-40B4-BE49-F238E27FC236}">
                      <a16:creationId xmlns:a16="http://schemas.microsoft.com/office/drawing/2014/main" id="{C9CD70F1-43C7-4119-8723-8A401EC385FC}"/>
                    </a:ext>
                  </a:extLst>
                </p:cNvPr>
                <p:cNvSpPr/>
                <p:nvPr/>
              </p:nvSpPr>
              <p:spPr>
                <a:xfrm>
                  <a:off x="3359341" y="1730688"/>
                  <a:ext cx="2488110" cy="2488110"/>
                </a:xfrm>
                <a:prstGeom prst="rect">
                  <a:avLst/>
                </a:prstGeom>
                <a:noFill/>
                <a:ln w="127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400">
                    <a:solidFill>
                      <a:schemeClr val="tx1"/>
                    </a:solidFill>
                  </a:endParaRPr>
                </a:p>
              </p:txBody>
            </p:sp>
            <p:cxnSp>
              <p:nvCxnSpPr>
                <p:cNvPr id="29" name="直接连接符 28">
                  <a:extLst>
                    <a:ext uri="{FF2B5EF4-FFF2-40B4-BE49-F238E27FC236}">
                      <a16:creationId xmlns:a16="http://schemas.microsoft.com/office/drawing/2014/main" id="{A54366A0-204C-4BE1-AFBE-A009BD844B49}"/>
                    </a:ext>
                  </a:extLst>
                </p:cNvPr>
                <p:cNvCxnSpPr>
                  <a:stCxn id="28" idx="3"/>
                  <a:endCxn id="28" idx="1"/>
                </p:cNvCxnSpPr>
                <p:nvPr/>
              </p:nvCxnSpPr>
              <p:spPr>
                <a:xfrm flipH="1">
                  <a:off x="3359341" y="2974743"/>
                  <a:ext cx="248811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758B7FFA-4665-44DC-BB95-EAB968CB3F76}"/>
                    </a:ext>
                  </a:extLst>
                </p:cNvPr>
                <p:cNvCxnSpPr>
                  <a:stCxn id="28" idx="0"/>
                  <a:endCxn id="28" idx="2"/>
                </p:cNvCxnSpPr>
                <p:nvPr/>
              </p:nvCxnSpPr>
              <p:spPr>
                <a:xfrm>
                  <a:off x="4603396" y="1730688"/>
                  <a:ext cx="0" cy="248811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8BEBFB3-42A7-4CC6-A3AD-30C4EDE50ACD}"/>
                      </a:ext>
                    </a:extLst>
                  </p:cNvPr>
                  <p:cNvSpPr txBox="1"/>
                  <p:nvPr/>
                </p:nvSpPr>
                <p:spPr>
                  <a:xfrm>
                    <a:off x="3528185" y="3208704"/>
                    <a:ext cx="321230" cy="279652"/>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r>
                            <a:rPr lang="zh-CN" altLang="en-US" sz="2800" i="1" smtClean="0">
                              <a:solidFill>
                                <a:schemeClr val="tx1"/>
                              </a:solidFill>
                              <a:latin typeface="Cambria Math" panose="02040503050406030204" pitchFamily="18" charset="0"/>
                            </a:rPr>
                            <m:t>∙</m:t>
                          </m:r>
                        </m:oMath>
                      </m:oMathPara>
                    </a14:m>
                    <a:endParaRPr lang="zh-CN" altLang="en-US" sz="2800" dirty="0">
                      <a:solidFill>
                        <a:schemeClr val="tx1"/>
                      </a:solidFill>
                    </a:endParaRPr>
                  </a:p>
                </p:txBody>
              </p:sp>
            </mc:Choice>
            <mc:Fallback xmlns="">
              <p:sp>
                <p:nvSpPr>
                  <p:cNvPr id="15" name="文本框 14">
                    <a:extLst>
                      <a:ext uri="{FF2B5EF4-FFF2-40B4-BE49-F238E27FC236}">
                        <a16:creationId xmlns:a16="http://schemas.microsoft.com/office/drawing/2014/main" id="{68BEBFB3-42A7-4CC6-A3AD-30C4EDE50ACD}"/>
                      </a:ext>
                    </a:extLst>
                  </p:cNvPr>
                  <p:cNvSpPr txBox="1">
                    <a:spLocks noRot="1" noChangeAspect="1" noMove="1" noResize="1" noEditPoints="1" noAdjustHandles="1" noChangeArrowheads="1" noChangeShapeType="1" noTextEdit="1"/>
                  </p:cNvSpPr>
                  <p:nvPr/>
                </p:nvSpPr>
                <p:spPr>
                  <a:xfrm>
                    <a:off x="3528185" y="3208704"/>
                    <a:ext cx="321230" cy="279652"/>
                  </a:xfrm>
                  <a:prstGeom prst="rect">
                    <a:avLst/>
                  </a:prstGeom>
                  <a:blipFill>
                    <a:blip r:embed="rId2"/>
                    <a:stretch>
                      <a:fillRect/>
                    </a:stretch>
                  </a:blipFill>
                  <a:ln>
                    <a:noFill/>
                  </a:ln>
                </p:spPr>
                <p:txBody>
                  <a:bodyPr/>
                  <a:lstStyle/>
                  <a:p>
                    <a:r>
                      <a:rPr lang="zh-CN" altLang="en-US">
                        <a:noFill/>
                      </a:rPr>
                      <a:t> </a:t>
                    </a:r>
                  </a:p>
                </p:txBody>
              </p:sp>
            </mc:Fallback>
          </mc:AlternateContent>
          <p:cxnSp>
            <p:nvCxnSpPr>
              <p:cNvPr id="16" name="直接连接符 15">
                <a:extLst>
                  <a:ext uri="{FF2B5EF4-FFF2-40B4-BE49-F238E27FC236}">
                    <a16:creationId xmlns:a16="http://schemas.microsoft.com/office/drawing/2014/main" id="{37356C5E-2DFA-4CD2-B858-B220BCB3745D}"/>
                  </a:ext>
                </a:extLst>
              </p:cNvPr>
              <p:cNvCxnSpPr/>
              <p:nvPr/>
            </p:nvCxnSpPr>
            <p:spPr>
              <a:xfrm>
                <a:off x="3684764" y="3109688"/>
                <a:ext cx="0" cy="1109105"/>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C6077F0A-FA5A-497A-8D9D-507C31B42D4E}"/>
                  </a:ext>
                </a:extLst>
              </p:cNvPr>
              <p:cNvCxnSpPr/>
              <p:nvPr/>
            </p:nvCxnSpPr>
            <p:spPr>
              <a:xfrm>
                <a:off x="3359340" y="3465150"/>
                <a:ext cx="1103429" cy="0"/>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DF5C996-1BAF-450C-9456-9F9085C07F9B}"/>
                      </a:ext>
                    </a:extLst>
                  </p:cNvPr>
                  <p:cNvSpPr txBox="1"/>
                  <p:nvPr/>
                </p:nvSpPr>
                <p:spPr>
                  <a:xfrm>
                    <a:off x="3699228" y="3316519"/>
                    <a:ext cx="97981" cy="148051"/>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rPr>
                            <m:t>𝑥</m:t>
                          </m:r>
                        </m:oMath>
                      </m:oMathPara>
                    </a14:m>
                    <a:endParaRPr lang="zh-CN" altLang="en-US" dirty="0">
                      <a:solidFill>
                        <a:srgbClr val="FF0000"/>
                      </a:solidFill>
                    </a:endParaRPr>
                  </a:p>
                </p:txBody>
              </p:sp>
            </mc:Choice>
            <mc:Fallback xmlns="">
              <p:sp>
                <p:nvSpPr>
                  <p:cNvPr id="18" name="文本框 17">
                    <a:extLst>
                      <a:ext uri="{FF2B5EF4-FFF2-40B4-BE49-F238E27FC236}">
                        <a16:creationId xmlns:a16="http://schemas.microsoft.com/office/drawing/2014/main" id="{EDF5C996-1BAF-450C-9456-9F9085C07F9B}"/>
                      </a:ext>
                    </a:extLst>
                  </p:cNvPr>
                  <p:cNvSpPr txBox="1">
                    <a:spLocks noRot="1" noChangeAspect="1" noMove="1" noResize="1" noEditPoints="1" noAdjustHandles="1" noChangeArrowheads="1" noChangeShapeType="1" noTextEdit="1"/>
                  </p:cNvSpPr>
                  <p:nvPr/>
                </p:nvSpPr>
                <p:spPr>
                  <a:xfrm>
                    <a:off x="3699228" y="3316519"/>
                    <a:ext cx="97981" cy="148051"/>
                  </a:xfrm>
                  <a:prstGeom prst="rect">
                    <a:avLst/>
                  </a:prstGeom>
                  <a:blipFill>
                    <a:blip r:embed="rId3"/>
                    <a:stretch>
                      <a:fillRect l="-20000" r="-1333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D0A36FF1-D61F-4278-9630-401D5A10F0EA}"/>
                      </a:ext>
                    </a:extLst>
                  </p:cNvPr>
                  <p:cNvSpPr txBox="1"/>
                  <p:nvPr/>
                </p:nvSpPr>
                <p:spPr>
                  <a:xfrm>
                    <a:off x="3305463" y="4059920"/>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1</m:t>
                              </m:r>
                            </m:sub>
                          </m:sSub>
                        </m:oMath>
                      </m:oMathPara>
                    </a14:m>
                    <a:endParaRPr lang="zh-CN" altLang="en-US" sz="1400" dirty="0">
                      <a:solidFill>
                        <a:schemeClr val="tx1"/>
                      </a:solidFill>
                    </a:endParaRPr>
                  </a:p>
                </p:txBody>
              </p:sp>
            </mc:Choice>
            <mc:Fallback xmlns="">
              <p:sp>
                <p:nvSpPr>
                  <p:cNvPr id="220" name="文本框 219"/>
                  <p:cNvSpPr txBox="1">
                    <a:spLocks noRot="1" noChangeAspect="1" noMove="1" noResize="1" noEditPoints="1" noAdjustHandles="1" noChangeArrowheads="1" noChangeShapeType="1" noTextEdit="1"/>
                  </p:cNvSpPr>
                  <p:nvPr/>
                </p:nvSpPr>
                <p:spPr>
                  <a:xfrm>
                    <a:off x="3305463" y="4059920"/>
                    <a:ext cx="269885" cy="164501"/>
                  </a:xfrm>
                  <a:prstGeom prst="rect">
                    <a:avLst/>
                  </a:prstGeom>
                  <a:blipFill>
                    <a:blip r:embed="rId3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FB1A510A-CC3D-4CE9-8AEB-04771D35D83F}"/>
                      </a:ext>
                    </a:extLst>
                  </p:cNvPr>
                  <p:cNvSpPr txBox="1"/>
                  <p:nvPr/>
                </p:nvSpPr>
                <p:spPr>
                  <a:xfrm>
                    <a:off x="3876146" y="4057408"/>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2</m:t>
                              </m:r>
                            </m:sub>
                          </m:sSub>
                        </m:oMath>
                      </m:oMathPara>
                    </a14:m>
                    <a:endParaRPr lang="zh-CN" altLang="en-US" sz="1400" dirty="0">
                      <a:solidFill>
                        <a:schemeClr val="tx1"/>
                      </a:solidFill>
                    </a:endParaRPr>
                  </a:p>
                </p:txBody>
              </p:sp>
            </mc:Choice>
            <mc:Fallback xmlns="">
              <p:sp>
                <p:nvSpPr>
                  <p:cNvPr id="221" name="文本框 220"/>
                  <p:cNvSpPr txBox="1">
                    <a:spLocks noRot="1" noChangeAspect="1" noMove="1" noResize="1" noEditPoints="1" noAdjustHandles="1" noChangeArrowheads="1" noChangeShapeType="1" noTextEdit="1"/>
                  </p:cNvSpPr>
                  <p:nvPr/>
                </p:nvSpPr>
                <p:spPr>
                  <a:xfrm>
                    <a:off x="3876146" y="4057408"/>
                    <a:ext cx="269885" cy="164501"/>
                  </a:xfrm>
                  <a:prstGeom prst="rect">
                    <a:avLst/>
                  </a:prstGeom>
                  <a:blipFill>
                    <a:blip r:embed="rId4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4861D69-233B-472F-85E0-BA0D1355089B}"/>
                      </a:ext>
                    </a:extLst>
                  </p:cNvPr>
                  <p:cNvSpPr txBox="1"/>
                  <p:nvPr/>
                </p:nvSpPr>
                <p:spPr>
                  <a:xfrm>
                    <a:off x="4427860" y="4057408"/>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3</m:t>
                              </m:r>
                            </m:sub>
                          </m:sSub>
                        </m:oMath>
                      </m:oMathPara>
                    </a14:m>
                    <a:endParaRPr lang="zh-CN" altLang="en-US" sz="1400" dirty="0">
                      <a:solidFill>
                        <a:schemeClr val="tx1"/>
                      </a:solidFill>
                    </a:endParaRPr>
                  </a:p>
                </p:txBody>
              </p:sp>
            </mc:Choice>
            <mc:Fallback xmlns="">
              <p:sp>
                <p:nvSpPr>
                  <p:cNvPr id="222" name="文本框 221"/>
                  <p:cNvSpPr txBox="1">
                    <a:spLocks noRot="1" noChangeAspect="1" noMove="1" noResize="1" noEditPoints="1" noAdjustHandles="1" noChangeArrowheads="1" noChangeShapeType="1" noTextEdit="1"/>
                  </p:cNvSpPr>
                  <p:nvPr/>
                </p:nvSpPr>
                <p:spPr>
                  <a:xfrm>
                    <a:off x="4427860" y="4057408"/>
                    <a:ext cx="269885" cy="164501"/>
                  </a:xfrm>
                  <a:prstGeom prst="rect">
                    <a:avLst/>
                  </a:prstGeom>
                  <a:blipFill>
                    <a:blip r:embed="rId4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50096A43-F43E-4593-A4E2-D1FB1AEA66F3}"/>
                      </a:ext>
                    </a:extLst>
                  </p:cNvPr>
                  <p:cNvSpPr txBox="1"/>
                  <p:nvPr/>
                </p:nvSpPr>
                <p:spPr>
                  <a:xfrm>
                    <a:off x="3313144" y="3513754"/>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4</m:t>
                              </m:r>
                            </m:sub>
                          </m:sSub>
                        </m:oMath>
                      </m:oMathPara>
                    </a14:m>
                    <a:endParaRPr lang="zh-CN" altLang="en-US" sz="1400" dirty="0">
                      <a:solidFill>
                        <a:schemeClr val="tx1"/>
                      </a:solidFill>
                    </a:endParaRPr>
                  </a:p>
                </p:txBody>
              </p:sp>
            </mc:Choice>
            <mc:Fallback xmlns="">
              <p:sp>
                <p:nvSpPr>
                  <p:cNvPr id="223" name="文本框 222"/>
                  <p:cNvSpPr txBox="1">
                    <a:spLocks noRot="1" noChangeAspect="1" noMove="1" noResize="1" noEditPoints="1" noAdjustHandles="1" noChangeArrowheads="1" noChangeShapeType="1" noTextEdit="1"/>
                  </p:cNvSpPr>
                  <p:nvPr/>
                </p:nvSpPr>
                <p:spPr>
                  <a:xfrm>
                    <a:off x="3313144" y="3513754"/>
                    <a:ext cx="269885" cy="164501"/>
                  </a:xfrm>
                  <a:prstGeom prst="rect">
                    <a:avLst/>
                  </a:prstGeom>
                  <a:blipFill>
                    <a:blip r:embed="rId4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CA44F7F-8756-4737-8C04-AA91260D5830}"/>
                      </a:ext>
                    </a:extLst>
                  </p:cNvPr>
                  <p:cNvSpPr txBox="1"/>
                  <p:nvPr/>
                </p:nvSpPr>
                <p:spPr>
                  <a:xfrm>
                    <a:off x="3847465" y="3513975"/>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5</m:t>
                              </m:r>
                            </m:sub>
                          </m:sSub>
                        </m:oMath>
                      </m:oMathPara>
                    </a14:m>
                    <a:endParaRPr lang="zh-CN" altLang="en-US" sz="1400" dirty="0">
                      <a:solidFill>
                        <a:schemeClr val="tx1"/>
                      </a:solidFill>
                    </a:endParaRPr>
                  </a:p>
                </p:txBody>
              </p:sp>
            </mc:Choice>
            <mc:Fallback xmlns="">
              <p:sp>
                <p:nvSpPr>
                  <p:cNvPr id="224" name="文本框 223"/>
                  <p:cNvSpPr txBox="1">
                    <a:spLocks noRot="1" noChangeAspect="1" noMove="1" noResize="1" noEditPoints="1" noAdjustHandles="1" noChangeArrowheads="1" noChangeShapeType="1" noTextEdit="1"/>
                  </p:cNvSpPr>
                  <p:nvPr/>
                </p:nvSpPr>
                <p:spPr>
                  <a:xfrm>
                    <a:off x="3847465" y="3513975"/>
                    <a:ext cx="269885" cy="164501"/>
                  </a:xfrm>
                  <a:prstGeom prst="rect">
                    <a:avLst/>
                  </a:prstGeom>
                  <a:blipFill>
                    <a:blip r:embed="rId4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D34E9436-DBB0-43A6-BDF1-56D1E658ABB6}"/>
                      </a:ext>
                    </a:extLst>
                  </p:cNvPr>
                  <p:cNvSpPr txBox="1"/>
                  <p:nvPr/>
                </p:nvSpPr>
                <p:spPr>
                  <a:xfrm>
                    <a:off x="4402019" y="3519284"/>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6</m:t>
                              </m:r>
                            </m:sub>
                          </m:sSub>
                        </m:oMath>
                      </m:oMathPara>
                    </a14:m>
                    <a:endParaRPr lang="zh-CN" altLang="en-US" sz="1400" dirty="0">
                      <a:solidFill>
                        <a:schemeClr val="tx1"/>
                      </a:solidFill>
                    </a:endParaRPr>
                  </a:p>
                </p:txBody>
              </p:sp>
            </mc:Choice>
            <mc:Fallback xmlns="">
              <p:sp>
                <p:nvSpPr>
                  <p:cNvPr id="225" name="文本框 224"/>
                  <p:cNvSpPr txBox="1">
                    <a:spLocks noRot="1" noChangeAspect="1" noMove="1" noResize="1" noEditPoints="1" noAdjustHandles="1" noChangeArrowheads="1" noChangeShapeType="1" noTextEdit="1"/>
                  </p:cNvSpPr>
                  <p:nvPr/>
                </p:nvSpPr>
                <p:spPr>
                  <a:xfrm>
                    <a:off x="4402019" y="3519284"/>
                    <a:ext cx="269885" cy="164501"/>
                  </a:xfrm>
                  <a:prstGeom prst="rect">
                    <a:avLst/>
                  </a:prstGeom>
                  <a:blipFill>
                    <a:blip r:embed="rId4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C40CD46-1214-4576-9401-D2B98980DC5E}"/>
                      </a:ext>
                    </a:extLst>
                  </p:cNvPr>
                  <p:cNvSpPr txBox="1"/>
                  <p:nvPr/>
                </p:nvSpPr>
                <p:spPr>
                  <a:xfrm>
                    <a:off x="3305464" y="2951860"/>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7</m:t>
                              </m:r>
                            </m:sub>
                          </m:sSub>
                        </m:oMath>
                      </m:oMathPara>
                    </a14:m>
                    <a:endParaRPr lang="zh-CN" altLang="en-US" sz="1400" dirty="0">
                      <a:solidFill>
                        <a:schemeClr val="tx1"/>
                      </a:solidFill>
                    </a:endParaRPr>
                  </a:p>
                </p:txBody>
              </p:sp>
            </mc:Choice>
            <mc:Fallback xmlns="">
              <p:sp>
                <p:nvSpPr>
                  <p:cNvPr id="226" name="文本框 225"/>
                  <p:cNvSpPr txBox="1">
                    <a:spLocks noRot="1" noChangeAspect="1" noMove="1" noResize="1" noEditPoints="1" noAdjustHandles="1" noChangeArrowheads="1" noChangeShapeType="1" noTextEdit="1"/>
                  </p:cNvSpPr>
                  <p:nvPr/>
                </p:nvSpPr>
                <p:spPr>
                  <a:xfrm>
                    <a:off x="3305464" y="2951860"/>
                    <a:ext cx="269885" cy="164501"/>
                  </a:xfrm>
                  <a:prstGeom prst="rect">
                    <a:avLst/>
                  </a:prstGeom>
                  <a:blipFill>
                    <a:blip r:embed="rId4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CC591ACF-960B-4A1C-8AC9-3BE7AC2700C6}"/>
                      </a:ext>
                    </a:extLst>
                  </p:cNvPr>
                  <p:cNvSpPr txBox="1"/>
                  <p:nvPr/>
                </p:nvSpPr>
                <p:spPr>
                  <a:xfrm>
                    <a:off x="3857177" y="2951860"/>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8</m:t>
                              </m:r>
                            </m:sub>
                          </m:sSub>
                        </m:oMath>
                      </m:oMathPara>
                    </a14:m>
                    <a:endParaRPr lang="zh-CN" altLang="en-US" sz="1400" dirty="0">
                      <a:solidFill>
                        <a:schemeClr val="tx1"/>
                      </a:solidFill>
                    </a:endParaRPr>
                  </a:p>
                </p:txBody>
              </p:sp>
            </mc:Choice>
            <mc:Fallback xmlns="">
              <p:sp>
                <p:nvSpPr>
                  <p:cNvPr id="227" name="文本框 226"/>
                  <p:cNvSpPr txBox="1">
                    <a:spLocks noRot="1" noChangeAspect="1" noMove="1" noResize="1" noEditPoints="1" noAdjustHandles="1" noChangeArrowheads="1" noChangeShapeType="1" noTextEdit="1"/>
                  </p:cNvSpPr>
                  <p:nvPr/>
                </p:nvSpPr>
                <p:spPr>
                  <a:xfrm>
                    <a:off x="3857177" y="2951860"/>
                    <a:ext cx="269885" cy="164501"/>
                  </a:xfrm>
                  <a:prstGeom prst="rect">
                    <a:avLst/>
                  </a:prstGeom>
                  <a:blipFill>
                    <a:blip r:embed="rId4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C5D463E1-ED89-4BC1-BA24-3CAE901D44C0}"/>
                      </a:ext>
                    </a:extLst>
                  </p:cNvPr>
                  <p:cNvSpPr txBox="1"/>
                  <p:nvPr/>
                </p:nvSpPr>
                <p:spPr>
                  <a:xfrm>
                    <a:off x="4408890" y="2953469"/>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9</m:t>
                              </m:r>
                            </m:sub>
                          </m:sSub>
                        </m:oMath>
                      </m:oMathPara>
                    </a14:m>
                    <a:endParaRPr lang="zh-CN" altLang="en-US" sz="1400" dirty="0">
                      <a:solidFill>
                        <a:schemeClr val="tx1"/>
                      </a:solidFill>
                    </a:endParaRPr>
                  </a:p>
                </p:txBody>
              </p:sp>
            </mc:Choice>
            <mc:Fallback xmlns="">
              <p:sp>
                <p:nvSpPr>
                  <p:cNvPr id="228" name="文本框 227"/>
                  <p:cNvSpPr txBox="1">
                    <a:spLocks noRot="1" noChangeAspect="1" noMove="1" noResize="1" noEditPoints="1" noAdjustHandles="1" noChangeArrowheads="1" noChangeShapeType="1" noTextEdit="1"/>
                  </p:cNvSpPr>
                  <p:nvPr/>
                </p:nvSpPr>
                <p:spPr>
                  <a:xfrm>
                    <a:off x="4408890" y="2953469"/>
                    <a:ext cx="269885" cy="164501"/>
                  </a:xfrm>
                  <a:prstGeom prst="rect">
                    <a:avLst/>
                  </a:prstGeom>
                  <a:blipFill>
                    <a:blip r:embed="rId47"/>
                    <a:stretch>
                      <a:fillRect/>
                    </a:stretch>
                  </a:blipFill>
                  <a:ln>
                    <a:no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AC09FF6-7A14-4C27-A9A5-3748F2770EA5}"/>
                    </a:ext>
                  </a:extLst>
                </p:cNvPr>
                <p:cNvSpPr txBox="1"/>
                <p:nvPr/>
              </p:nvSpPr>
              <p:spPr>
                <a:xfrm>
                  <a:off x="12713914" y="6038080"/>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400" i="1" smtClean="0">
                            <a:solidFill>
                              <a:schemeClr val="tx1"/>
                            </a:solidFill>
                            <a:latin typeface="Cambria Math" panose="02040503050406030204" pitchFamily="18" charset="0"/>
                          </a:rPr>
                          <m:t>0</m:t>
                        </m:r>
                      </m:oMath>
                    </m:oMathPara>
                  </a14:m>
                  <a:endParaRPr lang="zh-CN" altLang="en-US" sz="1400" dirty="0">
                    <a:solidFill>
                      <a:schemeClr val="tx1"/>
                    </a:solidFill>
                  </a:endParaRPr>
                </a:p>
              </p:txBody>
            </p:sp>
          </mc:Choice>
          <mc:Fallback xmlns="">
            <p:sp>
              <p:nvSpPr>
                <p:cNvPr id="198" name="文本框 197"/>
                <p:cNvSpPr txBox="1">
                  <a:spLocks noRot="1" noChangeAspect="1" noMove="1" noResize="1" noEditPoints="1" noAdjustHandles="1" noChangeArrowheads="1" noChangeShapeType="1" noTextEdit="1"/>
                </p:cNvSpPr>
                <p:nvPr/>
              </p:nvSpPr>
              <p:spPr>
                <a:xfrm>
                  <a:off x="12713914" y="6038080"/>
                  <a:ext cx="269885" cy="164501"/>
                </a:xfrm>
                <a:prstGeom prst="rect">
                  <a:avLst/>
                </a:prstGeom>
                <a:blipFill>
                  <a:blip r:embed="rId4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F3398E6-2B23-4634-A5AF-1BDDD609DF7F}"/>
                    </a:ext>
                  </a:extLst>
                </p:cNvPr>
                <p:cNvSpPr txBox="1"/>
                <p:nvPr/>
              </p:nvSpPr>
              <p:spPr>
                <a:xfrm>
                  <a:off x="12610195" y="5906673"/>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400" i="1" smtClean="0">
                            <a:solidFill>
                              <a:schemeClr val="tx1"/>
                            </a:solidFill>
                            <a:latin typeface="Cambria Math" panose="02040503050406030204" pitchFamily="18" charset="0"/>
                          </a:rPr>
                          <m:t>0</m:t>
                        </m:r>
                      </m:oMath>
                    </m:oMathPara>
                  </a14:m>
                  <a:endParaRPr lang="zh-CN" altLang="en-US" sz="1400" dirty="0">
                    <a:solidFill>
                      <a:schemeClr val="tx1"/>
                    </a:solidFill>
                  </a:endParaRPr>
                </a:p>
              </p:txBody>
            </p:sp>
          </mc:Choice>
          <mc:Fallback xmlns="">
            <p:sp>
              <p:nvSpPr>
                <p:cNvPr id="199" name="文本框 198"/>
                <p:cNvSpPr txBox="1">
                  <a:spLocks noRot="1" noChangeAspect="1" noMove="1" noResize="1" noEditPoints="1" noAdjustHandles="1" noChangeArrowheads="1" noChangeShapeType="1" noTextEdit="1"/>
                </p:cNvSpPr>
                <p:nvPr/>
              </p:nvSpPr>
              <p:spPr>
                <a:xfrm>
                  <a:off x="12610195" y="5906673"/>
                  <a:ext cx="269885" cy="164501"/>
                </a:xfrm>
                <a:prstGeom prst="rect">
                  <a:avLst/>
                </a:prstGeom>
                <a:blipFill>
                  <a:blip r:embed="rId4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DAD5B2D-EF23-4D29-8FDC-D11B045D6AE3}"/>
                    </a:ext>
                  </a:extLst>
                </p:cNvPr>
                <p:cNvSpPr txBox="1"/>
                <p:nvPr/>
              </p:nvSpPr>
              <p:spPr>
                <a:xfrm>
                  <a:off x="13285119" y="6038080"/>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1</m:t>
                        </m:r>
                      </m:oMath>
                    </m:oMathPara>
                  </a14:m>
                  <a:endParaRPr lang="zh-CN" altLang="en-US" sz="1400" dirty="0">
                    <a:solidFill>
                      <a:schemeClr val="tx1"/>
                    </a:solidFill>
                  </a:endParaRPr>
                </a:p>
              </p:txBody>
            </p:sp>
          </mc:Choice>
          <mc:Fallback xmlns="">
            <p:sp>
              <p:nvSpPr>
                <p:cNvPr id="200" name="文本框 199"/>
                <p:cNvSpPr txBox="1">
                  <a:spLocks noRot="1" noChangeAspect="1" noMove="1" noResize="1" noEditPoints="1" noAdjustHandles="1" noChangeArrowheads="1" noChangeShapeType="1" noTextEdit="1"/>
                </p:cNvSpPr>
                <p:nvPr/>
              </p:nvSpPr>
              <p:spPr>
                <a:xfrm>
                  <a:off x="13285119" y="6038080"/>
                  <a:ext cx="269885" cy="164501"/>
                </a:xfrm>
                <a:prstGeom prst="rect">
                  <a:avLst/>
                </a:prstGeom>
                <a:blipFill>
                  <a:blip r:embed="rId5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3EEADD6-946A-4B10-BD14-05DF1EBE260A}"/>
                    </a:ext>
                  </a:extLst>
                </p:cNvPr>
                <p:cNvSpPr txBox="1"/>
                <p:nvPr/>
              </p:nvSpPr>
              <p:spPr>
                <a:xfrm>
                  <a:off x="13827629" y="6038080"/>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2</m:t>
                        </m:r>
                      </m:oMath>
                    </m:oMathPara>
                  </a14:m>
                  <a:endParaRPr lang="zh-CN" altLang="en-US" sz="1400" dirty="0">
                    <a:solidFill>
                      <a:schemeClr val="tx1"/>
                    </a:solidFill>
                  </a:endParaRPr>
                </a:p>
              </p:txBody>
            </p:sp>
          </mc:Choice>
          <mc:Fallback xmlns="">
            <p:sp>
              <p:nvSpPr>
                <p:cNvPr id="201" name="文本框 200"/>
                <p:cNvSpPr txBox="1">
                  <a:spLocks noRot="1" noChangeAspect="1" noMove="1" noResize="1" noEditPoints="1" noAdjustHandles="1" noChangeArrowheads="1" noChangeShapeType="1" noTextEdit="1"/>
                </p:cNvSpPr>
                <p:nvPr/>
              </p:nvSpPr>
              <p:spPr>
                <a:xfrm>
                  <a:off x="13827629" y="6038080"/>
                  <a:ext cx="269885" cy="164501"/>
                </a:xfrm>
                <a:prstGeom prst="rect">
                  <a:avLst/>
                </a:prstGeom>
                <a:blipFill>
                  <a:blip r:embed="rId5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AE616E7-9FD7-4BCF-B239-6763F8E117A4}"/>
                    </a:ext>
                  </a:extLst>
                </p:cNvPr>
                <p:cNvSpPr txBox="1"/>
                <p:nvPr/>
              </p:nvSpPr>
              <p:spPr>
                <a:xfrm>
                  <a:off x="12610195" y="5363793"/>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1</m:t>
                        </m:r>
                      </m:oMath>
                    </m:oMathPara>
                  </a14:m>
                  <a:endParaRPr lang="zh-CN" altLang="en-US" sz="1400" dirty="0">
                    <a:solidFill>
                      <a:schemeClr val="tx1"/>
                    </a:solidFill>
                  </a:endParaRPr>
                </a:p>
              </p:txBody>
            </p:sp>
          </mc:Choice>
          <mc:Fallback xmlns="">
            <p:sp>
              <p:nvSpPr>
                <p:cNvPr id="202" name="文本框 201"/>
                <p:cNvSpPr txBox="1">
                  <a:spLocks noRot="1" noChangeAspect="1" noMove="1" noResize="1" noEditPoints="1" noAdjustHandles="1" noChangeArrowheads="1" noChangeShapeType="1" noTextEdit="1"/>
                </p:cNvSpPr>
                <p:nvPr/>
              </p:nvSpPr>
              <p:spPr>
                <a:xfrm>
                  <a:off x="12610195" y="5363793"/>
                  <a:ext cx="269885" cy="164501"/>
                </a:xfrm>
                <a:prstGeom prst="rect">
                  <a:avLst/>
                </a:prstGeom>
                <a:blipFill>
                  <a:blip r:embed="rId5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0EA131F-411E-4A0D-A294-ABE36BD0F162}"/>
                    </a:ext>
                  </a:extLst>
                </p:cNvPr>
                <p:cNvSpPr txBox="1"/>
                <p:nvPr/>
              </p:nvSpPr>
              <p:spPr>
                <a:xfrm>
                  <a:off x="12610195" y="4779005"/>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2</m:t>
                        </m:r>
                      </m:oMath>
                    </m:oMathPara>
                  </a14:m>
                  <a:endParaRPr lang="zh-CN" altLang="en-US" sz="1400" dirty="0">
                    <a:solidFill>
                      <a:schemeClr val="tx1"/>
                    </a:solidFill>
                  </a:endParaRPr>
                </a:p>
              </p:txBody>
            </p:sp>
          </mc:Choice>
          <mc:Fallback xmlns="">
            <p:sp>
              <p:nvSpPr>
                <p:cNvPr id="203" name="文本框 202"/>
                <p:cNvSpPr txBox="1">
                  <a:spLocks noRot="1" noChangeAspect="1" noMove="1" noResize="1" noEditPoints="1" noAdjustHandles="1" noChangeArrowheads="1" noChangeShapeType="1" noTextEdit="1"/>
                </p:cNvSpPr>
                <p:nvPr/>
              </p:nvSpPr>
              <p:spPr>
                <a:xfrm>
                  <a:off x="12610195" y="4779005"/>
                  <a:ext cx="269885" cy="164501"/>
                </a:xfrm>
                <a:prstGeom prst="rect">
                  <a:avLst/>
                </a:prstGeom>
                <a:blipFill>
                  <a:blip r:embed="rId52"/>
                  <a:stretch>
                    <a:fillRect/>
                  </a:stretch>
                </a:blipFill>
                <a:ln>
                  <a:noFill/>
                </a:ln>
              </p:spPr>
              <p:txBody>
                <a:bodyPr/>
                <a:lstStyle/>
                <a:p>
                  <a:r>
                    <a:rPr lang="zh-CN" altLang="en-US">
                      <a:noFill/>
                    </a:rPr>
                    <a:t> </a:t>
                  </a:r>
                </a:p>
              </p:txBody>
            </p:sp>
          </mc:Fallback>
        </mc:AlternateContent>
      </p:grpSp>
      <p:sp>
        <p:nvSpPr>
          <p:cNvPr id="31" name="文本框 30">
            <a:extLst>
              <a:ext uri="{FF2B5EF4-FFF2-40B4-BE49-F238E27FC236}">
                <a16:creationId xmlns:a16="http://schemas.microsoft.com/office/drawing/2014/main" id="{937D4878-950B-4565-B139-20D6B563752F}"/>
              </a:ext>
            </a:extLst>
          </p:cNvPr>
          <p:cNvSpPr txBox="1"/>
          <p:nvPr/>
        </p:nvSpPr>
        <p:spPr>
          <a:xfrm>
            <a:off x="1170876" y="5797667"/>
            <a:ext cx="2849870" cy="646331"/>
          </a:xfrm>
          <a:prstGeom prst="rect">
            <a:avLst/>
          </a:prstGeom>
          <a:noFill/>
        </p:spPr>
        <p:txBody>
          <a:bodyPr wrap="square" rtlCol="0">
            <a:spAutoFit/>
          </a:bodyPr>
          <a:lstStyle/>
          <a:p>
            <a:r>
              <a:rPr lang="en-US" altLang="zh-CN" dirty="0"/>
              <a:t>C: Lattice Node</a:t>
            </a:r>
          </a:p>
          <a:p>
            <a:r>
              <a:rPr lang="en-US" altLang="zh-CN" dirty="0"/>
              <a:t>Theta: Lattice Parameter</a:t>
            </a:r>
            <a:endParaRPr lang="zh-CN" altLang="en-US" dirty="0"/>
          </a:p>
        </p:txBody>
      </p:sp>
      <p:pic>
        <p:nvPicPr>
          <p:cNvPr id="32" name="图片 31">
            <a:extLst>
              <a:ext uri="{FF2B5EF4-FFF2-40B4-BE49-F238E27FC236}">
                <a16:creationId xmlns:a16="http://schemas.microsoft.com/office/drawing/2014/main" id="{FCCD8821-1D37-4F21-80D1-C70B0E3DC10B}"/>
              </a:ext>
            </a:extLst>
          </p:cNvPr>
          <p:cNvPicPr>
            <a:picLocks noChangeAspect="1"/>
          </p:cNvPicPr>
          <p:nvPr/>
        </p:nvPicPr>
        <p:blipFill>
          <a:blip r:embed="rId53"/>
          <a:stretch>
            <a:fillRect/>
          </a:stretch>
        </p:blipFill>
        <p:spPr>
          <a:xfrm>
            <a:off x="4623300" y="2842978"/>
            <a:ext cx="3463688" cy="570241"/>
          </a:xfrm>
          <a:prstGeom prst="rect">
            <a:avLst/>
          </a:prstGeom>
        </p:spPr>
      </p:pic>
      <p:pic>
        <p:nvPicPr>
          <p:cNvPr id="33" name="图片 32">
            <a:extLst>
              <a:ext uri="{FF2B5EF4-FFF2-40B4-BE49-F238E27FC236}">
                <a16:creationId xmlns:a16="http://schemas.microsoft.com/office/drawing/2014/main" id="{4E5A23AE-3004-4612-AABA-7EA80B714C11}"/>
              </a:ext>
            </a:extLst>
          </p:cNvPr>
          <p:cNvPicPr>
            <a:picLocks noChangeAspect="1"/>
          </p:cNvPicPr>
          <p:nvPr/>
        </p:nvPicPr>
        <p:blipFill rotWithShape="1">
          <a:blip r:embed="rId54"/>
          <a:srcRect t="11247"/>
          <a:stretch/>
        </p:blipFill>
        <p:spPr>
          <a:xfrm>
            <a:off x="8053387" y="2891395"/>
            <a:ext cx="3914775" cy="473406"/>
          </a:xfrm>
          <a:prstGeom prst="rect">
            <a:avLst/>
          </a:prstGeom>
        </p:spPr>
      </p:pic>
      <p:pic>
        <p:nvPicPr>
          <p:cNvPr id="34" name="图片 33">
            <a:extLst>
              <a:ext uri="{FF2B5EF4-FFF2-40B4-BE49-F238E27FC236}">
                <a16:creationId xmlns:a16="http://schemas.microsoft.com/office/drawing/2014/main" id="{0AB2F821-C917-4A15-8E92-A29A87AA90BF}"/>
              </a:ext>
            </a:extLst>
          </p:cNvPr>
          <p:cNvPicPr>
            <a:picLocks noChangeAspect="1"/>
          </p:cNvPicPr>
          <p:nvPr/>
        </p:nvPicPr>
        <p:blipFill rotWithShape="1">
          <a:blip r:embed="rId55"/>
          <a:srcRect t="12755"/>
          <a:stretch/>
        </p:blipFill>
        <p:spPr>
          <a:xfrm>
            <a:off x="4747344" y="3624056"/>
            <a:ext cx="5419725" cy="872555"/>
          </a:xfrm>
          <a:prstGeom prst="rect">
            <a:avLst/>
          </a:prstGeom>
        </p:spPr>
      </p:pic>
      <p:pic>
        <p:nvPicPr>
          <p:cNvPr id="35" name="图片 34">
            <a:extLst>
              <a:ext uri="{FF2B5EF4-FFF2-40B4-BE49-F238E27FC236}">
                <a16:creationId xmlns:a16="http://schemas.microsoft.com/office/drawing/2014/main" id="{7CCDE425-18BF-459B-8C78-CE13D83336B8}"/>
              </a:ext>
            </a:extLst>
          </p:cNvPr>
          <p:cNvPicPr>
            <a:picLocks noChangeAspect="1"/>
          </p:cNvPicPr>
          <p:nvPr/>
        </p:nvPicPr>
        <p:blipFill rotWithShape="1">
          <a:blip r:embed="rId56"/>
          <a:srcRect t="22801"/>
          <a:stretch/>
        </p:blipFill>
        <p:spPr>
          <a:xfrm>
            <a:off x="4699846" y="4653933"/>
            <a:ext cx="4867275" cy="522076"/>
          </a:xfrm>
          <a:prstGeom prst="rect">
            <a:avLst/>
          </a:prstGeom>
        </p:spPr>
      </p:pic>
    </p:spTree>
    <p:extLst>
      <p:ext uri="{BB962C8B-B14F-4D97-AF65-F5344CB8AC3E}">
        <p14:creationId xmlns:p14="http://schemas.microsoft.com/office/powerpoint/2010/main" val="865332515"/>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638AB-0965-41C0-A3AB-7B47F0055CC0}"/>
              </a:ext>
            </a:extLst>
          </p:cNvPr>
          <p:cNvSpPr>
            <a:spLocks noGrp="1"/>
          </p:cNvSpPr>
          <p:nvPr>
            <p:ph type="title"/>
          </p:nvPr>
        </p:nvSpPr>
        <p:spPr/>
        <p:txBody>
          <a:bodyPr/>
          <a:lstStyle/>
          <a:p>
            <a:r>
              <a:rPr lang="en-US" altLang="zh-CN" b="1" dirty="0"/>
              <a:t>Monotonic Constrain</a:t>
            </a:r>
            <a:endParaRPr lang="zh-CN" altLang="en-US" b="1" dirty="0"/>
          </a:p>
        </p:txBody>
      </p:sp>
      <p:pic>
        <p:nvPicPr>
          <p:cNvPr id="4" name="内容占位符 3">
            <a:extLst>
              <a:ext uri="{FF2B5EF4-FFF2-40B4-BE49-F238E27FC236}">
                <a16:creationId xmlns:a16="http://schemas.microsoft.com/office/drawing/2014/main" id="{A488AEDE-113C-404C-9519-9E3C9698FE44}"/>
              </a:ext>
            </a:extLst>
          </p:cNvPr>
          <p:cNvPicPr>
            <a:picLocks noGrp="1" noChangeAspect="1"/>
          </p:cNvPicPr>
          <p:nvPr>
            <p:ph idx="1"/>
          </p:nvPr>
        </p:nvPicPr>
        <p:blipFill>
          <a:blip r:embed="rId2"/>
          <a:stretch>
            <a:fillRect/>
          </a:stretch>
        </p:blipFill>
        <p:spPr>
          <a:xfrm>
            <a:off x="5085423" y="3299122"/>
            <a:ext cx="5861161" cy="2750237"/>
          </a:xfrm>
          <a:prstGeom prst="rect">
            <a:avLst/>
          </a:prstGeom>
        </p:spPr>
      </p:pic>
      <p:grpSp>
        <p:nvGrpSpPr>
          <p:cNvPr id="5" name="组合 4">
            <a:extLst>
              <a:ext uri="{FF2B5EF4-FFF2-40B4-BE49-F238E27FC236}">
                <a16:creationId xmlns:a16="http://schemas.microsoft.com/office/drawing/2014/main" id="{C332FA0E-6547-403E-8E79-C448669944C3}"/>
              </a:ext>
            </a:extLst>
          </p:cNvPr>
          <p:cNvGrpSpPr/>
          <p:nvPr/>
        </p:nvGrpSpPr>
        <p:grpSpPr>
          <a:xfrm>
            <a:off x="1148165" y="2035485"/>
            <a:ext cx="2993635" cy="2951345"/>
            <a:chOff x="12610195" y="4625140"/>
            <a:chExt cx="1600044" cy="1577441"/>
          </a:xfrm>
        </p:grpSpPr>
        <p:grpSp>
          <p:nvGrpSpPr>
            <p:cNvPr id="6" name="组合 5">
              <a:extLst>
                <a:ext uri="{FF2B5EF4-FFF2-40B4-BE49-F238E27FC236}">
                  <a16:creationId xmlns:a16="http://schemas.microsoft.com/office/drawing/2014/main" id="{36600757-321F-4B1B-8199-4B4C6653090C}"/>
                </a:ext>
              </a:extLst>
            </p:cNvPr>
            <p:cNvGrpSpPr/>
            <p:nvPr/>
          </p:nvGrpSpPr>
          <p:grpSpPr>
            <a:xfrm>
              <a:off x="12765070" y="4625140"/>
              <a:ext cx="1445169" cy="1447800"/>
              <a:chOff x="3287486" y="2843893"/>
              <a:chExt cx="1445169" cy="1447800"/>
            </a:xfrm>
          </p:grpSpPr>
          <p:cxnSp>
            <p:nvCxnSpPr>
              <p:cNvPr id="13" name="直接箭头连接符 12">
                <a:extLst>
                  <a:ext uri="{FF2B5EF4-FFF2-40B4-BE49-F238E27FC236}">
                    <a16:creationId xmlns:a16="http://schemas.microsoft.com/office/drawing/2014/main" id="{B9082850-E47B-45BA-9ECC-1D1A19A3E43E}"/>
                  </a:ext>
                </a:extLst>
              </p:cNvPr>
              <p:cNvCxnSpPr/>
              <p:nvPr/>
            </p:nvCxnSpPr>
            <p:spPr>
              <a:xfrm flipV="1">
                <a:off x="3359342" y="2843893"/>
                <a:ext cx="0" cy="144780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2835A41F-81D3-4C61-8870-DFF86B014748}"/>
                  </a:ext>
                </a:extLst>
              </p:cNvPr>
              <p:cNvCxnSpPr/>
              <p:nvPr/>
            </p:nvCxnSpPr>
            <p:spPr>
              <a:xfrm>
                <a:off x="3287486" y="4218793"/>
                <a:ext cx="1445169"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15" name="组合 14">
                <a:extLst>
                  <a:ext uri="{FF2B5EF4-FFF2-40B4-BE49-F238E27FC236}">
                    <a16:creationId xmlns:a16="http://schemas.microsoft.com/office/drawing/2014/main" id="{2EC35E10-25EF-407A-98D0-C09D4E4F9855}"/>
                  </a:ext>
                </a:extLst>
              </p:cNvPr>
              <p:cNvGrpSpPr/>
              <p:nvPr/>
            </p:nvGrpSpPr>
            <p:grpSpPr>
              <a:xfrm>
                <a:off x="3359341" y="3109688"/>
                <a:ext cx="1109110" cy="1109110"/>
                <a:chOff x="3359341" y="1730688"/>
                <a:chExt cx="2488110" cy="2488110"/>
              </a:xfrm>
            </p:grpSpPr>
            <p:sp>
              <p:nvSpPr>
                <p:cNvPr id="29" name="矩形 28">
                  <a:extLst>
                    <a:ext uri="{FF2B5EF4-FFF2-40B4-BE49-F238E27FC236}">
                      <a16:creationId xmlns:a16="http://schemas.microsoft.com/office/drawing/2014/main" id="{676E34B3-9D8D-4FA4-9D21-226AA8195F2E}"/>
                    </a:ext>
                  </a:extLst>
                </p:cNvPr>
                <p:cNvSpPr/>
                <p:nvPr/>
              </p:nvSpPr>
              <p:spPr>
                <a:xfrm>
                  <a:off x="3359341" y="1730688"/>
                  <a:ext cx="2488110" cy="2488110"/>
                </a:xfrm>
                <a:prstGeom prst="rect">
                  <a:avLst/>
                </a:prstGeom>
                <a:noFill/>
                <a:ln w="127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400">
                    <a:solidFill>
                      <a:schemeClr val="tx1"/>
                    </a:solidFill>
                  </a:endParaRPr>
                </a:p>
              </p:txBody>
            </p:sp>
            <p:cxnSp>
              <p:nvCxnSpPr>
                <p:cNvPr id="30" name="直接连接符 29">
                  <a:extLst>
                    <a:ext uri="{FF2B5EF4-FFF2-40B4-BE49-F238E27FC236}">
                      <a16:creationId xmlns:a16="http://schemas.microsoft.com/office/drawing/2014/main" id="{1AE356C1-BCF9-465A-9428-289CB35014CC}"/>
                    </a:ext>
                  </a:extLst>
                </p:cNvPr>
                <p:cNvCxnSpPr>
                  <a:stCxn id="29" idx="3"/>
                  <a:endCxn id="29" idx="1"/>
                </p:cNvCxnSpPr>
                <p:nvPr/>
              </p:nvCxnSpPr>
              <p:spPr>
                <a:xfrm flipH="1">
                  <a:off x="3359341" y="2974743"/>
                  <a:ext cx="248811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2C85E1AE-4D16-4269-8661-536405FF134B}"/>
                    </a:ext>
                  </a:extLst>
                </p:cNvPr>
                <p:cNvCxnSpPr>
                  <a:stCxn id="29" idx="0"/>
                  <a:endCxn id="29" idx="2"/>
                </p:cNvCxnSpPr>
                <p:nvPr/>
              </p:nvCxnSpPr>
              <p:spPr>
                <a:xfrm>
                  <a:off x="4603396" y="1730688"/>
                  <a:ext cx="0" cy="248811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56C3358F-382F-44A2-A88A-74DBB4C8EC76}"/>
                      </a:ext>
                    </a:extLst>
                  </p:cNvPr>
                  <p:cNvSpPr txBox="1"/>
                  <p:nvPr/>
                </p:nvSpPr>
                <p:spPr>
                  <a:xfrm>
                    <a:off x="3529033" y="3247984"/>
                    <a:ext cx="321230" cy="246752"/>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r>
                            <a:rPr lang="zh-CN" altLang="en-US" sz="2400" i="1" smtClean="0">
                              <a:solidFill>
                                <a:schemeClr val="tx1"/>
                              </a:solidFill>
                              <a:latin typeface="Cambria Math" panose="02040503050406030204" pitchFamily="18" charset="0"/>
                            </a:rPr>
                            <m:t>∙</m:t>
                          </m:r>
                        </m:oMath>
                      </m:oMathPara>
                    </a14:m>
                    <a:endParaRPr lang="zh-CN" altLang="en-US" sz="2400" dirty="0">
                      <a:solidFill>
                        <a:schemeClr val="tx1"/>
                      </a:solidFill>
                    </a:endParaRPr>
                  </a:p>
                </p:txBody>
              </p:sp>
            </mc:Choice>
            <mc:Fallback xmlns="">
              <p:sp>
                <p:nvSpPr>
                  <p:cNvPr id="16" name="文本框 15">
                    <a:extLst>
                      <a:ext uri="{FF2B5EF4-FFF2-40B4-BE49-F238E27FC236}">
                        <a16:creationId xmlns:a16="http://schemas.microsoft.com/office/drawing/2014/main" id="{56C3358F-382F-44A2-A88A-74DBB4C8EC76}"/>
                      </a:ext>
                    </a:extLst>
                  </p:cNvPr>
                  <p:cNvSpPr txBox="1">
                    <a:spLocks noRot="1" noChangeAspect="1" noMove="1" noResize="1" noEditPoints="1" noAdjustHandles="1" noChangeArrowheads="1" noChangeShapeType="1" noTextEdit="1"/>
                  </p:cNvSpPr>
                  <p:nvPr/>
                </p:nvSpPr>
                <p:spPr>
                  <a:xfrm>
                    <a:off x="3529033" y="3247984"/>
                    <a:ext cx="321230" cy="246752"/>
                  </a:xfrm>
                  <a:prstGeom prst="rect">
                    <a:avLst/>
                  </a:prstGeom>
                  <a:blipFill>
                    <a:blip r:embed="rId3"/>
                    <a:stretch>
                      <a:fillRect/>
                    </a:stretch>
                  </a:blipFill>
                  <a:ln>
                    <a:noFill/>
                  </a:ln>
                </p:spPr>
                <p:txBody>
                  <a:bodyPr/>
                  <a:lstStyle/>
                  <a:p>
                    <a:r>
                      <a:rPr lang="zh-CN" altLang="en-US">
                        <a:noFill/>
                      </a:rPr>
                      <a:t> </a:t>
                    </a:r>
                  </a:p>
                </p:txBody>
              </p:sp>
            </mc:Fallback>
          </mc:AlternateContent>
          <p:cxnSp>
            <p:nvCxnSpPr>
              <p:cNvPr id="17" name="直接连接符 16">
                <a:extLst>
                  <a:ext uri="{FF2B5EF4-FFF2-40B4-BE49-F238E27FC236}">
                    <a16:creationId xmlns:a16="http://schemas.microsoft.com/office/drawing/2014/main" id="{C7C1C073-8101-480B-AAA7-321A4C3F5B55}"/>
                  </a:ext>
                </a:extLst>
              </p:cNvPr>
              <p:cNvCxnSpPr/>
              <p:nvPr/>
            </p:nvCxnSpPr>
            <p:spPr>
              <a:xfrm>
                <a:off x="3684764" y="3109688"/>
                <a:ext cx="0" cy="1109105"/>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67AD3757-C9BB-409B-983F-0D852A8320AF}"/>
                  </a:ext>
                </a:extLst>
              </p:cNvPr>
              <p:cNvCxnSpPr/>
              <p:nvPr/>
            </p:nvCxnSpPr>
            <p:spPr>
              <a:xfrm>
                <a:off x="3359340" y="3465150"/>
                <a:ext cx="1103429" cy="0"/>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4D1D409-7604-4F7B-8C3D-83D722126F74}"/>
                      </a:ext>
                    </a:extLst>
                  </p:cNvPr>
                  <p:cNvSpPr txBox="1"/>
                  <p:nvPr/>
                </p:nvSpPr>
                <p:spPr>
                  <a:xfrm>
                    <a:off x="3699228" y="3316519"/>
                    <a:ext cx="97981" cy="148051"/>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rPr>
                            <m:t>𝑥</m:t>
                          </m:r>
                        </m:oMath>
                      </m:oMathPara>
                    </a14:m>
                    <a:endParaRPr lang="zh-CN" altLang="en-US" sz="1400" dirty="0">
                      <a:solidFill>
                        <a:srgbClr val="FF0000"/>
                      </a:solidFill>
                    </a:endParaRPr>
                  </a:p>
                </p:txBody>
              </p:sp>
            </mc:Choice>
            <mc:Fallback xmlns="">
              <p:sp>
                <p:nvSpPr>
                  <p:cNvPr id="19" name="文本框 18">
                    <a:extLst>
                      <a:ext uri="{FF2B5EF4-FFF2-40B4-BE49-F238E27FC236}">
                        <a16:creationId xmlns:a16="http://schemas.microsoft.com/office/drawing/2014/main" id="{E4D1D409-7604-4F7B-8C3D-83D722126F74}"/>
                      </a:ext>
                    </a:extLst>
                  </p:cNvPr>
                  <p:cNvSpPr txBox="1">
                    <a:spLocks noRot="1" noChangeAspect="1" noMove="1" noResize="1" noEditPoints="1" noAdjustHandles="1" noChangeArrowheads="1" noChangeShapeType="1" noTextEdit="1"/>
                  </p:cNvSpPr>
                  <p:nvPr/>
                </p:nvSpPr>
                <p:spPr>
                  <a:xfrm>
                    <a:off x="3699228" y="3316519"/>
                    <a:ext cx="97981" cy="148051"/>
                  </a:xfrm>
                  <a:prstGeom prst="rect">
                    <a:avLst/>
                  </a:prstGeom>
                  <a:blipFill>
                    <a:blip r:embed="rId4"/>
                    <a:stretch>
                      <a:fillRect l="-20000" r="-1333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AD6C9B18-667E-4D79-9A12-7A842CDECFCC}"/>
                      </a:ext>
                    </a:extLst>
                  </p:cNvPr>
                  <p:cNvSpPr txBox="1"/>
                  <p:nvPr/>
                </p:nvSpPr>
                <p:spPr>
                  <a:xfrm>
                    <a:off x="3305463" y="4059920"/>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1</m:t>
                              </m:r>
                            </m:sub>
                          </m:sSub>
                        </m:oMath>
                      </m:oMathPara>
                    </a14:m>
                    <a:endParaRPr lang="zh-CN" altLang="en-US" sz="1400" dirty="0">
                      <a:solidFill>
                        <a:schemeClr val="tx1"/>
                      </a:solidFill>
                    </a:endParaRPr>
                  </a:p>
                </p:txBody>
              </p:sp>
            </mc:Choice>
            <mc:Fallback xmlns="">
              <p:sp>
                <p:nvSpPr>
                  <p:cNvPr id="220" name="文本框 219"/>
                  <p:cNvSpPr txBox="1">
                    <a:spLocks noRot="1" noChangeAspect="1" noMove="1" noResize="1" noEditPoints="1" noAdjustHandles="1" noChangeArrowheads="1" noChangeShapeType="1" noTextEdit="1"/>
                  </p:cNvSpPr>
                  <p:nvPr/>
                </p:nvSpPr>
                <p:spPr>
                  <a:xfrm>
                    <a:off x="3305463" y="4059920"/>
                    <a:ext cx="269885" cy="164501"/>
                  </a:xfrm>
                  <a:prstGeom prst="rect">
                    <a:avLst/>
                  </a:prstGeom>
                  <a:blipFill>
                    <a:blip r:embed="rId3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D52D4BC-4BCC-4E9C-B739-6E0EB58996A7}"/>
                      </a:ext>
                    </a:extLst>
                  </p:cNvPr>
                  <p:cNvSpPr txBox="1"/>
                  <p:nvPr/>
                </p:nvSpPr>
                <p:spPr>
                  <a:xfrm>
                    <a:off x="3876146" y="4057408"/>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2</m:t>
                              </m:r>
                            </m:sub>
                          </m:sSub>
                        </m:oMath>
                      </m:oMathPara>
                    </a14:m>
                    <a:endParaRPr lang="zh-CN" altLang="en-US" sz="1400" dirty="0">
                      <a:solidFill>
                        <a:schemeClr val="tx1"/>
                      </a:solidFill>
                    </a:endParaRPr>
                  </a:p>
                </p:txBody>
              </p:sp>
            </mc:Choice>
            <mc:Fallback xmlns="">
              <p:sp>
                <p:nvSpPr>
                  <p:cNvPr id="221" name="文本框 220"/>
                  <p:cNvSpPr txBox="1">
                    <a:spLocks noRot="1" noChangeAspect="1" noMove="1" noResize="1" noEditPoints="1" noAdjustHandles="1" noChangeArrowheads="1" noChangeShapeType="1" noTextEdit="1"/>
                  </p:cNvSpPr>
                  <p:nvPr/>
                </p:nvSpPr>
                <p:spPr>
                  <a:xfrm>
                    <a:off x="3876146" y="4057408"/>
                    <a:ext cx="269885" cy="164501"/>
                  </a:xfrm>
                  <a:prstGeom prst="rect">
                    <a:avLst/>
                  </a:prstGeom>
                  <a:blipFill>
                    <a:blip r:embed="rId4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0687C74-01CF-4226-B993-64D7116A5199}"/>
                      </a:ext>
                    </a:extLst>
                  </p:cNvPr>
                  <p:cNvSpPr txBox="1"/>
                  <p:nvPr/>
                </p:nvSpPr>
                <p:spPr>
                  <a:xfrm>
                    <a:off x="4427860" y="4057408"/>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3</m:t>
                              </m:r>
                            </m:sub>
                          </m:sSub>
                        </m:oMath>
                      </m:oMathPara>
                    </a14:m>
                    <a:endParaRPr lang="zh-CN" altLang="en-US" sz="1400" dirty="0">
                      <a:solidFill>
                        <a:schemeClr val="tx1"/>
                      </a:solidFill>
                    </a:endParaRPr>
                  </a:p>
                </p:txBody>
              </p:sp>
            </mc:Choice>
            <mc:Fallback xmlns="">
              <p:sp>
                <p:nvSpPr>
                  <p:cNvPr id="222" name="文本框 221"/>
                  <p:cNvSpPr txBox="1">
                    <a:spLocks noRot="1" noChangeAspect="1" noMove="1" noResize="1" noEditPoints="1" noAdjustHandles="1" noChangeArrowheads="1" noChangeShapeType="1" noTextEdit="1"/>
                  </p:cNvSpPr>
                  <p:nvPr/>
                </p:nvSpPr>
                <p:spPr>
                  <a:xfrm>
                    <a:off x="4427860" y="4057408"/>
                    <a:ext cx="269885" cy="164501"/>
                  </a:xfrm>
                  <a:prstGeom prst="rect">
                    <a:avLst/>
                  </a:prstGeom>
                  <a:blipFill>
                    <a:blip r:embed="rId4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CD1A1FA8-5E02-4AA1-AE50-AF1273BBB70A}"/>
                      </a:ext>
                    </a:extLst>
                  </p:cNvPr>
                  <p:cNvSpPr txBox="1"/>
                  <p:nvPr/>
                </p:nvSpPr>
                <p:spPr>
                  <a:xfrm>
                    <a:off x="3313144" y="3513754"/>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4</m:t>
                              </m:r>
                            </m:sub>
                          </m:sSub>
                        </m:oMath>
                      </m:oMathPara>
                    </a14:m>
                    <a:endParaRPr lang="zh-CN" altLang="en-US" sz="1400" dirty="0">
                      <a:solidFill>
                        <a:schemeClr val="tx1"/>
                      </a:solidFill>
                    </a:endParaRPr>
                  </a:p>
                </p:txBody>
              </p:sp>
            </mc:Choice>
            <mc:Fallback xmlns="">
              <p:sp>
                <p:nvSpPr>
                  <p:cNvPr id="223" name="文本框 222"/>
                  <p:cNvSpPr txBox="1">
                    <a:spLocks noRot="1" noChangeAspect="1" noMove="1" noResize="1" noEditPoints="1" noAdjustHandles="1" noChangeArrowheads="1" noChangeShapeType="1" noTextEdit="1"/>
                  </p:cNvSpPr>
                  <p:nvPr/>
                </p:nvSpPr>
                <p:spPr>
                  <a:xfrm>
                    <a:off x="3313144" y="3513754"/>
                    <a:ext cx="269885" cy="164501"/>
                  </a:xfrm>
                  <a:prstGeom prst="rect">
                    <a:avLst/>
                  </a:prstGeom>
                  <a:blipFill>
                    <a:blip r:embed="rId4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1ADA48D5-0A4C-4FC6-9205-42E4297EEB88}"/>
                      </a:ext>
                    </a:extLst>
                  </p:cNvPr>
                  <p:cNvSpPr txBox="1"/>
                  <p:nvPr/>
                </p:nvSpPr>
                <p:spPr>
                  <a:xfrm>
                    <a:off x="3847465" y="3513975"/>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5</m:t>
                              </m:r>
                            </m:sub>
                          </m:sSub>
                        </m:oMath>
                      </m:oMathPara>
                    </a14:m>
                    <a:endParaRPr lang="zh-CN" altLang="en-US" sz="1400" dirty="0">
                      <a:solidFill>
                        <a:schemeClr val="tx1"/>
                      </a:solidFill>
                    </a:endParaRPr>
                  </a:p>
                </p:txBody>
              </p:sp>
            </mc:Choice>
            <mc:Fallback xmlns="">
              <p:sp>
                <p:nvSpPr>
                  <p:cNvPr id="224" name="文本框 223"/>
                  <p:cNvSpPr txBox="1">
                    <a:spLocks noRot="1" noChangeAspect="1" noMove="1" noResize="1" noEditPoints="1" noAdjustHandles="1" noChangeArrowheads="1" noChangeShapeType="1" noTextEdit="1"/>
                  </p:cNvSpPr>
                  <p:nvPr/>
                </p:nvSpPr>
                <p:spPr>
                  <a:xfrm>
                    <a:off x="3847465" y="3513975"/>
                    <a:ext cx="269885" cy="164501"/>
                  </a:xfrm>
                  <a:prstGeom prst="rect">
                    <a:avLst/>
                  </a:prstGeom>
                  <a:blipFill>
                    <a:blip r:embed="rId4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15EEB0A7-5845-4903-AE3C-9CE52D34387A}"/>
                      </a:ext>
                    </a:extLst>
                  </p:cNvPr>
                  <p:cNvSpPr txBox="1"/>
                  <p:nvPr/>
                </p:nvSpPr>
                <p:spPr>
                  <a:xfrm>
                    <a:off x="4402019" y="3519284"/>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6</m:t>
                              </m:r>
                            </m:sub>
                          </m:sSub>
                        </m:oMath>
                      </m:oMathPara>
                    </a14:m>
                    <a:endParaRPr lang="zh-CN" altLang="en-US" sz="1400" dirty="0">
                      <a:solidFill>
                        <a:schemeClr val="tx1"/>
                      </a:solidFill>
                    </a:endParaRPr>
                  </a:p>
                </p:txBody>
              </p:sp>
            </mc:Choice>
            <mc:Fallback xmlns="">
              <p:sp>
                <p:nvSpPr>
                  <p:cNvPr id="225" name="文本框 224"/>
                  <p:cNvSpPr txBox="1">
                    <a:spLocks noRot="1" noChangeAspect="1" noMove="1" noResize="1" noEditPoints="1" noAdjustHandles="1" noChangeArrowheads="1" noChangeShapeType="1" noTextEdit="1"/>
                  </p:cNvSpPr>
                  <p:nvPr/>
                </p:nvSpPr>
                <p:spPr>
                  <a:xfrm>
                    <a:off x="4402019" y="3519284"/>
                    <a:ext cx="269885" cy="164501"/>
                  </a:xfrm>
                  <a:prstGeom prst="rect">
                    <a:avLst/>
                  </a:prstGeom>
                  <a:blipFill>
                    <a:blip r:embed="rId4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6A55A7C-DD87-4C30-9DE9-A9D6C8F8C1F0}"/>
                      </a:ext>
                    </a:extLst>
                  </p:cNvPr>
                  <p:cNvSpPr txBox="1"/>
                  <p:nvPr/>
                </p:nvSpPr>
                <p:spPr>
                  <a:xfrm>
                    <a:off x="3305464" y="2951860"/>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7</m:t>
                              </m:r>
                            </m:sub>
                          </m:sSub>
                        </m:oMath>
                      </m:oMathPara>
                    </a14:m>
                    <a:endParaRPr lang="zh-CN" altLang="en-US" sz="1400" dirty="0">
                      <a:solidFill>
                        <a:schemeClr val="tx1"/>
                      </a:solidFill>
                    </a:endParaRPr>
                  </a:p>
                </p:txBody>
              </p:sp>
            </mc:Choice>
            <mc:Fallback xmlns="">
              <p:sp>
                <p:nvSpPr>
                  <p:cNvPr id="226" name="文本框 225"/>
                  <p:cNvSpPr txBox="1">
                    <a:spLocks noRot="1" noChangeAspect="1" noMove="1" noResize="1" noEditPoints="1" noAdjustHandles="1" noChangeArrowheads="1" noChangeShapeType="1" noTextEdit="1"/>
                  </p:cNvSpPr>
                  <p:nvPr/>
                </p:nvSpPr>
                <p:spPr>
                  <a:xfrm>
                    <a:off x="3305464" y="2951860"/>
                    <a:ext cx="269885" cy="164501"/>
                  </a:xfrm>
                  <a:prstGeom prst="rect">
                    <a:avLst/>
                  </a:prstGeom>
                  <a:blipFill>
                    <a:blip r:embed="rId4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A241434E-C35E-44E0-A45F-E88D7C4506DF}"/>
                      </a:ext>
                    </a:extLst>
                  </p:cNvPr>
                  <p:cNvSpPr txBox="1"/>
                  <p:nvPr/>
                </p:nvSpPr>
                <p:spPr>
                  <a:xfrm>
                    <a:off x="3857177" y="2951860"/>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8</m:t>
                              </m:r>
                            </m:sub>
                          </m:sSub>
                        </m:oMath>
                      </m:oMathPara>
                    </a14:m>
                    <a:endParaRPr lang="zh-CN" altLang="en-US" sz="1400" dirty="0">
                      <a:solidFill>
                        <a:schemeClr val="tx1"/>
                      </a:solidFill>
                    </a:endParaRPr>
                  </a:p>
                </p:txBody>
              </p:sp>
            </mc:Choice>
            <mc:Fallback xmlns="">
              <p:sp>
                <p:nvSpPr>
                  <p:cNvPr id="227" name="文本框 226"/>
                  <p:cNvSpPr txBox="1">
                    <a:spLocks noRot="1" noChangeAspect="1" noMove="1" noResize="1" noEditPoints="1" noAdjustHandles="1" noChangeArrowheads="1" noChangeShapeType="1" noTextEdit="1"/>
                  </p:cNvSpPr>
                  <p:nvPr/>
                </p:nvSpPr>
                <p:spPr>
                  <a:xfrm>
                    <a:off x="3857177" y="2951860"/>
                    <a:ext cx="269885" cy="164501"/>
                  </a:xfrm>
                  <a:prstGeom prst="rect">
                    <a:avLst/>
                  </a:prstGeom>
                  <a:blipFill>
                    <a:blip r:embed="rId4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2302D40C-EDC7-407F-B07C-576E968A3841}"/>
                      </a:ext>
                    </a:extLst>
                  </p:cNvPr>
                  <p:cNvSpPr txBox="1"/>
                  <p:nvPr/>
                </p:nvSpPr>
                <p:spPr>
                  <a:xfrm>
                    <a:off x="4408890" y="2953469"/>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9</m:t>
                              </m:r>
                            </m:sub>
                          </m:sSub>
                        </m:oMath>
                      </m:oMathPara>
                    </a14:m>
                    <a:endParaRPr lang="zh-CN" altLang="en-US" sz="1400" dirty="0">
                      <a:solidFill>
                        <a:schemeClr val="tx1"/>
                      </a:solidFill>
                    </a:endParaRPr>
                  </a:p>
                </p:txBody>
              </p:sp>
            </mc:Choice>
            <mc:Fallback xmlns="">
              <p:sp>
                <p:nvSpPr>
                  <p:cNvPr id="228" name="文本框 227"/>
                  <p:cNvSpPr txBox="1">
                    <a:spLocks noRot="1" noChangeAspect="1" noMove="1" noResize="1" noEditPoints="1" noAdjustHandles="1" noChangeArrowheads="1" noChangeShapeType="1" noTextEdit="1"/>
                  </p:cNvSpPr>
                  <p:nvPr/>
                </p:nvSpPr>
                <p:spPr>
                  <a:xfrm>
                    <a:off x="4408890" y="2953469"/>
                    <a:ext cx="269885" cy="164501"/>
                  </a:xfrm>
                  <a:prstGeom prst="rect">
                    <a:avLst/>
                  </a:prstGeom>
                  <a:blipFill>
                    <a:blip r:embed="rId47"/>
                    <a:stretch>
                      <a:fillRect/>
                    </a:stretch>
                  </a:blipFill>
                  <a:ln>
                    <a:no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C250D9F-7E96-4F4B-8320-73AF7004922C}"/>
                    </a:ext>
                  </a:extLst>
                </p:cNvPr>
                <p:cNvSpPr txBox="1"/>
                <p:nvPr/>
              </p:nvSpPr>
              <p:spPr>
                <a:xfrm>
                  <a:off x="12713914" y="6038080"/>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400" i="1" smtClean="0">
                            <a:solidFill>
                              <a:schemeClr val="tx1"/>
                            </a:solidFill>
                            <a:latin typeface="Cambria Math" panose="02040503050406030204" pitchFamily="18" charset="0"/>
                          </a:rPr>
                          <m:t>0</m:t>
                        </m:r>
                      </m:oMath>
                    </m:oMathPara>
                  </a14:m>
                  <a:endParaRPr lang="zh-CN" altLang="en-US" sz="1400" dirty="0">
                    <a:solidFill>
                      <a:schemeClr val="tx1"/>
                    </a:solidFill>
                  </a:endParaRPr>
                </a:p>
              </p:txBody>
            </p:sp>
          </mc:Choice>
          <mc:Fallback xmlns="">
            <p:sp>
              <p:nvSpPr>
                <p:cNvPr id="198" name="文本框 197"/>
                <p:cNvSpPr txBox="1">
                  <a:spLocks noRot="1" noChangeAspect="1" noMove="1" noResize="1" noEditPoints="1" noAdjustHandles="1" noChangeArrowheads="1" noChangeShapeType="1" noTextEdit="1"/>
                </p:cNvSpPr>
                <p:nvPr/>
              </p:nvSpPr>
              <p:spPr>
                <a:xfrm>
                  <a:off x="12713914" y="6038080"/>
                  <a:ext cx="269885" cy="164501"/>
                </a:xfrm>
                <a:prstGeom prst="rect">
                  <a:avLst/>
                </a:prstGeom>
                <a:blipFill>
                  <a:blip r:embed="rId4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6025F44-532F-4FD2-A592-3B15C7F95747}"/>
                    </a:ext>
                  </a:extLst>
                </p:cNvPr>
                <p:cNvSpPr txBox="1"/>
                <p:nvPr/>
              </p:nvSpPr>
              <p:spPr>
                <a:xfrm>
                  <a:off x="12610195" y="5906673"/>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400" i="1" smtClean="0">
                            <a:solidFill>
                              <a:schemeClr val="tx1"/>
                            </a:solidFill>
                            <a:latin typeface="Cambria Math" panose="02040503050406030204" pitchFamily="18" charset="0"/>
                          </a:rPr>
                          <m:t>0</m:t>
                        </m:r>
                      </m:oMath>
                    </m:oMathPara>
                  </a14:m>
                  <a:endParaRPr lang="zh-CN" altLang="en-US" sz="1400" dirty="0">
                    <a:solidFill>
                      <a:schemeClr val="tx1"/>
                    </a:solidFill>
                  </a:endParaRPr>
                </a:p>
              </p:txBody>
            </p:sp>
          </mc:Choice>
          <mc:Fallback xmlns="">
            <p:sp>
              <p:nvSpPr>
                <p:cNvPr id="199" name="文本框 198"/>
                <p:cNvSpPr txBox="1">
                  <a:spLocks noRot="1" noChangeAspect="1" noMove="1" noResize="1" noEditPoints="1" noAdjustHandles="1" noChangeArrowheads="1" noChangeShapeType="1" noTextEdit="1"/>
                </p:cNvSpPr>
                <p:nvPr/>
              </p:nvSpPr>
              <p:spPr>
                <a:xfrm>
                  <a:off x="12610195" y="5906673"/>
                  <a:ext cx="269885" cy="164501"/>
                </a:xfrm>
                <a:prstGeom prst="rect">
                  <a:avLst/>
                </a:prstGeom>
                <a:blipFill>
                  <a:blip r:embed="rId4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08C71AC-F99B-4344-8969-1705F4816346}"/>
                    </a:ext>
                  </a:extLst>
                </p:cNvPr>
                <p:cNvSpPr txBox="1"/>
                <p:nvPr/>
              </p:nvSpPr>
              <p:spPr>
                <a:xfrm>
                  <a:off x="13285119" y="6038080"/>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1</m:t>
                        </m:r>
                      </m:oMath>
                    </m:oMathPara>
                  </a14:m>
                  <a:endParaRPr lang="zh-CN" altLang="en-US" sz="1400" dirty="0">
                    <a:solidFill>
                      <a:schemeClr val="tx1"/>
                    </a:solidFill>
                  </a:endParaRPr>
                </a:p>
              </p:txBody>
            </p:sp>
          </mc:Choice>
          <mc:Fallback xmlns="">
            <p:sp>
              <p:nvSpPr>
                <p:cNvPr id="200" name="文本框 199"/>
                <p:cNvSpPr txBox="1">
                  <a:spLocks noRot="1" noChangeAspect="1" noMove="1" noResize="1" noEditPoints="1" noAdjustHandles="1" noChangeArrowheads="1" noChangeShapeType="1" noTextEdit="1"/>
                </p:cNvSpPr>
                <p:nvPr/>
              </p:nvSpPr>
              <p:spPr>
                <a:xfrm>
                  <a:off x="13285119" y="6038080"/>
                  <a:ext cx="269885" cy="164501"/>
                </a:xfrm>
                <a:prstGeom prst="rect">
                  <a:avLst/>
                </a:prstGeom>
                <a:blipFill>
                  <a:blip r:embed="rId5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5768E45-D1EF-4BFD-B0AD-82F7AA2ECBF6}"/>
                    </a:ext>
                  </a:extLst>
                </p:cNvPr>
                <p:cNvSpPr txBox="1"/>
                <p:nvPr/>
              </p:nvSpPr>
              <p:spPr>
                <a:xfrm>
                  <a:off x="13827629" y="6038080"/>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2</m:t>
                        </m:r>
                      </m:oMath>
                    </m:oMathPara>
                  </a14:m>
                  <a:endParaRPr lang="zh-CN" altLang="en-US" sz="1400" dirty="0">
                    <a:solidFill>
                      <a:schemeClr val="tx1"/>
                    </a:solidFill>
                  </a:endParaRPr>
                </a:p>
              </p:txBody>
            </p:sp>
          </mc:Choice>
          <mc:Fallback xmlns="">
            <p:sp>
              <p:nvSpPr>
                <p:cNvPr id="201" name="文本框 200"/>
                <p:cNvSpPr txBox="1">
                  <a:spLocks noRot="1" noChangeAspect="1" noMove="1" noResize="1" noEditPoints="1" noAdjustHandles="1" noChangeArrowheads="1" noChangeShapeType="1" noTextEdit="1"/>
                </p:cNvSpPr>
                <p:nvPr/>
              </p:nvSpPr>
              <p:spPr>
                <a:xfrm>
                  <a:off x="13827629" y="6038080"/>
                  <a:ext cx="269885" cy="164501"/>
                </a:xfrm>
                <a:prstGeom prst="rect">
                  <a:avLst/>
                </a:prstGeom>
                <a:blipFill>
                  <a:blip r:embed="rId5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E322601-F29C-480E-B5E3-7BFA4F96605F}"/>
                    </a:ext>
                  </a:extLst>
                </p:cNvPr>
                <p:cNvSpPr txBox="1"/>
                <p:nvPr/>
              </p:nvSpPr>
              <p:spPr>
                <a:xfrm>
                  <a:off x="12610195" y="5363793"/>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1</m:t>
                        </m:r>
                      </m:oMath>
                    </m:oMathPara>
                  </a14:m>
                  <a:endParaRPr lang="zh-CN" altLang="en-US" sz="1400" dirty="0">
                    <a:solidFill>
                      <a:schemeClr val="tx1"/>
                    </a:solidFill>
                  </a:endParaRPr>
                </a:p>
              </p:txBody>
            </p:sp>
          </mc:Choice>
          <mc:Fallback xmlns="">
            <p:sp>
              <p:nvSpPr>
                <p:cNvPr id="202" name="文本框 201"/>
                <p:cNvSpPr txBox="1">
                  <a:spLocks noRot="1" noChangeAspect="1" noMove="1" noResize="1" noEditPoints="1" noAdjustHandles="1" noChangeArrowheads="1" noChangeShapeType="1" noTextEdit="1"/>
                </p:cNvSpPr>
                <p:nvPr/>
              </p:nvSpPr>
              <p:spPr>
                <a:xfrm>
                  <a:off x="12610195" y="5363793"/>
                  <a:ext cx="269885" cy="164501"/>
                </a:xfrm>
                <a:prstGeom prst="rect">
                  <a:avLst/>
                </a:prstGeom>
                <a:blipFill>
                  <a:blip r:embed="rId5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4B354C8-C62C-4A18-A828-9C57272286BB}"/>
                    </a:ext>
                  </a:extLst>
                </p:cNvPr>
                <p:cNvSpPr txBox="1"/>
                <p:nvPr/>
              </p:nvSpPr>
              <p:spPr>
                <a:xfrm>
                  <a:off x="12610195" y="4779005"/>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2</m:t>
                        </m:r>
                      </m:oMath>
                    </m:oMathPara>
                  </a14:m>
                  <a:endParaRPr lang="zh-CN" altLang="en-US" sz="1400" dirty="0">
                    <a:solidFill>
                      <a:schemeClr val="tx1"/>
                    </a:solidFill>
                  </a:endParaRPr>
                </a:p>
              </p:txBody>
            </p:sp>
          </mc:Choice>
          <mc:Fallback xmlns="">
            <p:sp>
              <p:nvSpPr>
                <p:cNvPr id="203" name="文本框 202"/>
                <p:cNvSpPr txBox="1">
                  <a:spLocks noRot="1" noChangeAspect="1" noMove="1" noResize="1" noEditPoints="1" noAdjustHandles="1" noChangeArrowheads="1" noChangeShapeType="1" noTextEdit="1"/>
                </p:cNvSpPr>
                <p:nvPr/>
              </p:nvSpPr>
              <p:spPr>
                <a:xfrm>
                  <a:off x="12610195" y="4779005"/>
                  <a:ext cx="269885" cy="164501"/>
                </a:xfrm>
                <a:prstGeom prst="rect">
                  <a:avLst/>
                </a:prstGeom>
                <a:blipFill>
                  <a:blip r:embed="rId52"/>
                  <a:stretch>
                    <a:fillRect/>
                  </a:stretch>
                </a:blipFill>
                <a:ln>
                  <a:noFill/>
                </a:ln>
              </p:spPr>
              <p:txBody>
                <a:bodyPr/>
                <a:lstStyle/>
                <a:p>
                  <a:r>
                    <a:rPr lang="zh-CN" altLang="en-US">
                      <a:noFill/>
                    </a:rPr>
                    <a:t> </a:t>
                  </a:r>
                </a:p>
              </p:txBody>
            </p:sp>
          </mc:Fallback>
        </mc:AlternateContent>
      </p:grpSp>
      <p:pic>
        <p:nvPicPr>
          <p:cNvPr id="32" name="图片 31">
            <a:extLst>
              <a:ext uri="{FF2B5EF4-FFF2-40B4-BE49-F238E27FC236}">
                <a16:creationId xmlns:a16="http://schemas.microsoft.com/office/drawing/2014/main" id="{CF751C3B-7D2D-4408-AA66-13F23E862469}"/>
              </a:ext>
            </a:extLst>
          </p:cNvPr>
          <p:cNvPicPr>
            <a:picLocks noChangeAspect="1"/>
          </p:cNvPicPr>
          <p:nvPr/>
        </p:nvPicPr>
        <p:blipFill rotWithShape="1">
          <a:blip r:embed="rId53"/>
          <a:srcRect t="22801"/>
          <a:stretch/>
        </p:blipFill>
        <p:spPr>
          <a:xfrm>
            <a:off x="5120046" y="2346964"/>
            <a:ext cx="5791913" cy="621255"/>
          </a:xfrm>
          <a:prstGeom prst="rect">
            <a:avLst/>
          </a:prstGeom>
        </p:spPr>
      </p:pic>
      <p:sp>
        <p:nvSpPr>
          <p:cNvPr id="33" name="文本框 32">
            <a:extLst>
              <a:ext uri="{FF2B5EF4-FFF2-40B4-BE49-F238E27FC236}">
                <a16:creationId xmlns:a16="http://schemas.microsoft.com/office/drawing/2014/main" id="{0E89BBBA-189F-4598-A1C4-F5614D741334}"/>
              </a:ext>
            </a:extLst>
          </p:cNvPr>
          <p:cNvSpPr txBox="1"/>
          <p:nvPr/>
        </p:nvSpPr>
        <p:spPr>
          <a:xfrm>
            <a:off x="1400638" y="5116773"/>
            <a:ext cx="2849870" cy="646331"/>
          </a:xfrm>
          <a:prstGeom prst="rect">
            <a:avLst/>
          </a:prstGeom>
          <a:noFill/>
        </p:spPr>
        <p:txBody>
          <a:bodyPr wrap="square" rtlCol="0">
            <a:spAutoFit/>
          </a:bodyPr>
          <a:lstStyle/>
          <a:p>
            <a:r>
              <a:rPr lang="en-US" altLang="zh-CN" dirty="0"/>
              <a:t>C: Lattice Node</a:t>
            </a:r>
          </a:p>
          <a:p>
            <a:r>
              <a:rPr lang="en-US" altLang="zh-CN" dirty="0"/>
              <a:t>Theta: Lattice Parameter</a:t>
            </a:r>
            <a:endParaRPr lang="zh-CN" altLang="en-US" dirty="0"/>
          </a:p>
        </p:txBody>
      </p:sp>
    </p:spTree>
    <p:extLst>
      <p:ext uri="{BB962C8B-B14F-4D97-AF65-F5344CB8AC3E}">
        <p14:creationId xmlns:p14="http://schemas.microsoft.com/office/powerpoint/2010/main" val="341630813"/>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638AB-0965-41C0-A3AB-7B47F0055CC0}"/>
              </a:ext>
            </a:extLst>
          </p:cNvPr>
          <p:cNvSpPr>
            <a:spLocks noGrp="1"/>
          </p:cNvSpPr>
          <p:nvPr>
            <p:ph type="title"/>
          </p:nvPr>
        </p:nvSpPr>
        <p:spPr/>
        <p:txBody>
          <a:bodyPr/>
          <a:lstStyle/>
          <a:p>
            <a:r>
              <a:rPr lang="en-US" altLang="zh-CN" b="1" dirty="0"/>
              <a:t>Attribute-Aware Calibration</a:t>
            </a:r>
            <a:endParaRPr lang="zh-CN" altLang="en-US" dirty="0"/>
          </a:p>
        </p:txBody>
      </p:sp>
      <p:grpSp>
        <p:nvGrpSpPr>
          <p:cNvPr id="4" name="组合 3">
            <a:extLst>
              <a:ext uri="{FF2B5EF4-FFF2-40B4-BE49-F238E27FC236}">
                <a16:creationId xmlns:a16="http://schemas.microsoft.com/office/drawing/2014/main" id="{AFF23C89-2BA0-4167-BD63-0749A7F72A83}"/>
              </a:ext>
            </a:extLst>
          </p:cNvPr>
          <p:cNvGrpSpPr/>
          <p:nvPr/>
        </p:nvGrpSpPr>
        <p:grpSpPr>
          <a:xfrm>
            <a:off x="645160" y="2155132"/>
            <a:ext cx="5186680" cy="3661257"/>
            <a:chOff x="7531035" y="3261457"/>
            <a:chExt cx="4184685" cy="2914948"/>
          </a:xfrm>
        </p:grpSpPr>
        <p:cxnSp>
          <p:nvCxnSpPr>
            <p:cNvPr id="5" name="直接连接符 11">
              <a:extLst>
                <a:ext uri="{FF2B5EF4-FFF2-40B4-BE49-F238E27FC236}">
                  <a16:creationId xmlns:a16="http://schemas.microsoft.com/office/drawing/2014/main" id="{F100FE15-1682-425D-A9FE-DD2EBE9E6E1C}"/>
                </a:ext>
              </a:extLst>
            </p:cNvPr>
            <p:cNvCxnSpPr/>
            <p:nvPr/>
          </p:nvCxnSpPr>
          <p:spPr>
            <a:xfrm flipV="1">
              <a:off x="8251408" y="5443060"/>
              <a:ext cx="946278" cy="299615"/>
            </a:xfrm>
            <a:prstGeom prst="line">
              <a:avLst/>
            </a:prstGeom>
            <a:ln w="9525"/>
          </p:spPr>
          <p:style>
            <a:lnRef idx="1">
              <a:schemeClr val="dk1"/>
            </a:lnRef>
            <a:fillRef idx="0">
              <a:schemeClr val="dk1"/>
            </a:fillRef>
            <a:effectRef idx="0">
              <a:schemeClr val="dk1"/>
            </a:effectRef>
            <a:fontRef idx="minor">
              <a:schemeClr val="tx1"/>
            </a:fontRef>
          </p:style>
        </p:cxnSp>
        <p:cxnSp>
          <p:nvCxnSpPr>
            <p:cNvPr id="6" name="直接连接符 13">
              <a:extLst>
                <a:ext uri="{FF2B5EF4-FFF2-40B4-BE49-F238E27FC236}">
                  <a16:creationId xmlns:a16="http://schemas.microsoft.com/office/drawing/2014/main" id="{C9D24FF0-B62F-4313-B3B3-D71BEEE4813F}"/>
                </a:ext>
              </a:extLst>
            </p:cNvPr>
            <p:cNvCxnSpPr/>
            <p:nvPr/>
          </p:nvCxnSpPr>
          <p:spPr>
            <a:xfrm flipV="1">
              <a:off x="9197686" y="4460421"/>
              <a:ext cx="509650" cy="982640"/>
            </a:xfrm>
            <a:prstGeom prst="line">
              <a:avLst/>
            </a:prstGeom>
            <a:ln w="9525"/>
          </p:spPr>
          <p:style>
            <a:lnRef idx="1">
              <a:schemeClr val="dk1"/>
            </a:lnRef>
            <a:fillRef idx="0">
              <a:schemeClr val="dk1"/>
            </a:fillRef>
            <a:effectRef idx="0">
              <a:schemeClr val="dk1"/>
            </a:effectRef>
            <a:fontRef idx="minor">
              <a:schemeClr val="tx1"/>
            </a:fontRef>
          </p:style>
        </p:cxnSp>
        <p:cxnSp>
          <p:nvCxnSpPr>
            <p:cNvPr id="7" name="直接连接符 15">
              <a:extLst>
                <a:ext uri="{FF2B5EF4-FFF2-40B4-BE49-F238E27FC236}">
                  <a16:creationId xmlns:a16="http://schemas.microsoft.com/office/drawing/2014/main" id="{043AAB91-668A-4BA2-9BAA-2CB03576C04B}"/>
                </a:ext>
              </a:extLst>
            </p:cNvPr>
            <p:cNvCxnSpPr/>
            <p:nvPr/>
          </p:nvCxnSpPr>
          <p:spPr>
            <a:xfrm flipV="1">
              <a:off x="9707336" y="4316186"/>
              <a:ext cx="560614" cy="144236"/>
            </a:xfrm>
            <a:prstGeom prst="line">
              <a:avLst/>
            </a:prstGeom>
            <a:ln w="9525"/>
          </p:spPr>
          <p:style>
            <a:lnRef idx="1">
              <a:schemeClr val="dk1"/>
            </a:lnRef>
            <a:fillRef idx="0">
              <a:schemeClr val="dk1"/>
            </a:fillRef>
            <a:effectRef idx="0">
              <a:schemeClr val="dk1"/>
            </a:effectRef>
            <a:fontRef idx="minor">
              <a:schemeClr val="tx1"/>
            </a:fontRef>
          </p:style>
        </p:cxnSp>
        <p:cxnSp>
          <p:nvCxnSpPr>
            <p:cNvPr id="8" name="直接连接符 16">
              <a:extLst>
                <a:ext uri="{FF2B5EF4-FFF2-40B4-BE49-F238E27FC236}">
                  <a16:creationId xmlns:a16="http://schemas.microsoft.com/office/drawing/2014/main" id="{1C5BDAB4-06C4-44E6-814E-457037261174}"/>
                </a:ext>
              </a:extLst>
            </p:cNvPr>
            <p:cNvCxnSpPr/>
            <p:nvPr/>
          </p:nvCxnSpPr>
          <p:spPr>
            <a:xfrm flipV="1">
              <a:off x="10267950" y="3872146"/>
              <a:ext cx="769413" cy="444040"/>
            </a:xfrm>
            <a:prstGeom prst="line">
              <a:avLst/>
            </a:prstGeom>
            <a:ln w="952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73384D0-51A7-45B0-8412-0DED78BBBF1B}"/>
                    </a:ext>
                  </a:extLst>
                </p:cNvPr>
                <p:cNvSpPr txBox="1"/>
                <p:nvPr/>
              </p:nvSpPr>
              <p:spPr>
                <a:xfrm>
                  <a:off x="7653031" y="5577679"/>
                  <a:ext cx="57531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zh-CN" altLang="en-US" sz="1400" i="1">
                                <a:latin typeface="Cambria Math" panose="02040503050406030204" pitchFamily="18" charset="0"/>
                              </a:rPr>
                              <m:t>𝛼</m:t>
                            </m:r>
                          </m:e>
                          <m:sub>
                            <m:r>
                              <a:rPr lang="en-US" altLang="zh-CN" sz="1400" i="1">
                                <a:latin typeface="Cambria Math" panose="02040503050406030204" pitchFamily="18" charset="0"/>
                              </a:rPr>
                              <m:t>1</m:t>
                            </m:r>
                          </m:sub>
                        </m:sSub>
                        <m:r>
                          <a:rPr lang="en-US" altLang="zh-CN" sz="1400" b="0" i="1" smtClean="0">
                            <a:latin typeface="Cambria Math" panose="02040503050406030204" pitchFamily="18" charset="0"/>
                          </a:rPr>
                          <m:t>(0)</m:t>
                        </m:r>
                      </m:oMath>
                    </m:oMathPara>
                  </a14:m>
                  <a:endParaRPr lang="en-US" altLang="zh-CN" sz="1400" dirty="0">
                    <a:latin typeface="Times New Roman" panose="02020603050405020304" pitchFamily="18" charset="0"/>
                    <a:cs typeface="Times New Roman" panose="02020603050405020304" pitchFamily="18" charset="0"/>
                  </a:endParaRPr>
                </a:p>
              </p:txBody>
            </p:sp>
          </mc:Choice>
          <mc:Fallback xmlns="">
            <p:sp>
              <p:nvSpPr>
                <p:cNvPr id="97" name="文本框 96">
                  <a:extLst>
                    <a:ext uri="{FF2B5EF4-FFF2-40B4-BE49-F238E27FC236}">
                      <a16:creationId xmlns:a16="http://schemas.microsoft.com/office/drawing/2014/main" id="{8604C6C6-05A9-C74B-B01C-674706B8A98E}"/>
                    </a:ext>
                  </a:extLst>
                </p:cNvPr>
                <p:cNvSpPr txBox="1">
                  <a:spLocks noRot="1" noChangeAspect="1" noMove="1" noResize="1" noEditPoints="1" noAdjustHandles="1" noChangeArrowheads="1" noChangeShapeType="1" noTextEdit="1"/>
                </p:cNvSpPr>
                <p:nvPr/>
              </p:nvSpPr>
              <p:spPr>
                <a:xfrm>
                  <a:off x="7653031" y="5577679"/>
                  <a:ext cx="575319" cy="307777"/>
                </a:xfrm>
                <a:prstGeom prst="rect">
                  <a:avLst/>
                </a:prstGeom>
                <a:blipFill>
                  <a:blip r:embed="rId7"/>
                  <a:stretch>
                    <a:fillRect r="-4255" b="-1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4BA992A-DD18-46DD-A300-BE2842610279}"/>
                    </a:ext>
                  </a:extLst>
                </p:cNvPr>
                <p:cNvSpPr txBox="1"/>
                <p:nvPr/>
              </p:nvSpPr>
              <p:spPr>
                <a:xfrm>
                  <a:off x="7993107" y="4714719"/>
                  <a:ext cx="29660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m:t>
                        </m:r>
                      </m:oMath>
                    </m:oMathPara>
                  </a14:m>
                  <a:endParaRPr lang="en-US" altLang="zh-CN" sz="1400" dirty="0">
                    <a:latin typeface="Times New Roman" panose="02020603050405020304" pitchFamily="18" charset="0"/>
                    <a:cs typeface="Times New Roman" panose="02020603050405020304" pitchFamily="18" charset="0"/>
                  </a:endParaRPr>
                </a:p>
              </p:txBody>
            </p:sp>
          </mc:Choice>
          <mc:Fallback xmlns="">
            <p:sp>
              <p:nvSpPr>
                <p:cNvPr id="99" name="文本框 98">
                  <a:extLst>
                    <a:ext uri="{FF2B5EF4-FFF2-40B4-BE49-F238E27FC236}">
                      <a16:creationId xmlns:a16="http://schemas.microsoft.com/office/drawing/2014/main" id="{416D2B7F-80FE-4D44-938E-7790496CB30F}"/>
                    </a:ext>
                  </a:extLst>
                </p:cNvPr>
                <p:cNvSpPr txBox="1">
                  <a:spLocks noRot="1" noChangeAspect="1" noMove="1" noResize="1" noEditPoints="1" noAdjustHandles="1" noChangeArrowheads="1" noChangeShapeType="1" noTextEdit="1"/>
                </p:cNvSpPr>
                <p:nvPr/>
              </p:nvSpPr>
              <p:spPr>
                <a:xfrm>
                  <a:off x="7993107" y="4714719"/>
                  <a:ext cx="296607" cy="307777"/>
                </a:xfrm>
                <a:prstGeom prst="rect">
                  <a:avLst/>
                </a:prstGeom>
                <a:blipFill>
                  <a:blip r:embed="rId8"/>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A7B08D53-F617-4429-ACBF-B6808AD9C010}"/>
                </a:ext>
              </a:extLst>
            </p:cNvPr>
            <p:cNvSpPr txBox="1"/>
            <p:nvPr/>
          </p:nvSpPr>
          <p:spPr>
            <a:xfrm rot="10800000">
              <a:off x="7531035" y="3925094"/>
              <a:ext cx="660994" cy="1632166"/>
            </a:xfrm>
            <a:prstGeom prst="rect">
              <a:avLst/>
            </a:prstGeom>
            <a:noFill/>
          </p:spPr>
          <p:txBody>
            <a:bodyPr vert="eaVert" wrap="square" rtlCol="0">
              <a:spAutoFit/>
            </a:bodyPr>
            <a:lstStyle/>
            <a:p>
              <a:r>
                <a:rPr lang="en-US" altLang="zh-CN" sz="1600" dirty="0">
                  <a:latin typeface="Times New Roman" panose="02020603050405020304" pitchFamily="18" charset="0"/>
                  <a:cs typeface="Times New Roman" panose="02020603050405020304" pitchFamily="18" charset="0"/>
                </a:rPr>
                <a:t>Calibrated output</a:t>
              </a:r>
              <a:endParaRPr lang="zh-CN"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6F5FDCD-3BB4-456B-9C84-0D1CD761666B}"/>
                    </a:ext>
                  </a:extLst>
                </p:cNvPr>
                <p:cNvSpPr txBox="1"/>
                <p:nvPr/>
              </p:nvSpPr>
              <p:spPr>
                <a:xfrm>
                  <a:off x="8171366" y="4625140"/>
                  <a:ext cx="1554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m:t>
                        </m:r>
                      </m:oMath>
                    </m:oMathPara>
                  </a14:m>
                  <a:endParaRPr lang="zh-CN" altLang="en-US" dirty="0"/>
                </a:p>
              </p:txBody>
            </p:sp>
          </mc:Choice>
          <mc:Fallback xmlns="">
            <p:sp>
              <p:nvSpPr>
                <p:cNvPr id="103" name="文本框 102">
                  <a:extLst>
                    <a:ext uri="{FF2B5EF4-FFF2-40B4-BE49-F238E27FC236}">
                      <a16:creationId xmlns:a16="http://schemas.microsoft.com/office/drawing/2014/main" id="{5AC557A2-25E7-1D49-8425-CF2755750D68}"/>
                    </a:ext>
                  </a:extLst>
                </p:cNvPr>
                <p:cNvSpPr txBox="1">
                  <a:spLocks noRot="1" noChangeAspect="1" noMove="1" noResize="1" noEditPoints="1" noAdjustHandles="1" noChangeArrowheads="1" noChangeShapeType="1" noTextEdit="1"/>
                </p:cNvSpPr>
                <p:nvPr/>
              </p:nvSpPr>
              <p:spPr>
                <a:xfrm>
                  <a:off x="8171366" y="4625140"/>
                  <a:ext cx="155491" cy="369332"/>
                </a:xfrm>
                <a:prstGeom prst="rect">
                  <a:avLst/>
                </a:prstGeom>
                <a:blipFill>
                  <a:blip r:embed="rId9"/>
                  <a:stretch>
                    <a:fillRect l="-7143" r="-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D81020E-12A7-4F81-9E09-ED341FF9A140}"/>
                    </a:ext>
                  </a:extLst>
                </p:cNvPr>
                <p:cNvSpPr txBox="1"/>
                <p:nvPr/>
              </p:nvSpPr>
              <p:spPr>
                <a:xfrm>
                  <a:off x="8168493" y="3679316"/>
                  <a:ext cx="1554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m:t>
                        </m:r>
                      </m:oMath>
                    </m:oMathPara>
                  </a14:m>
                  <a:endParaRPr lang="zh-CN" altLang="en-US" dirty="0"/>
                </a:p>
              </p:txBody>
            </p:sp>
          </mc:Choice>
          <mc:Fallback xmlns="">
            <p:sp>
              <p:nvSpPr>
                <p:cNvPr id="105" name="文本框 104">
                  <a:extLst>
                    <a:ext uri="{FF2B5EF4-FFF2-40B4-BE49-F238E27FC236}">
                      <a16:creationId xmlns:a16="http://schemas.microsoft.com/office/drawing/2014/main" id="{A00882F6-0BEF-BA4A-9178-52FD77C5949A}"/>
                    </a:ext>
                  </a:extLst>
                </p:cNvPr>
                <p:cNvSpPr txBox="1">
                  <a:spLocks noRot="1" noChangeAspect="1" noMove="1" noResize="1" noEditPoints="1" noAdjustHandles="1" noChangeArrowheads="1" noChangeShapeType="1" noTextEdit="1"/>
                </p:cNvSpPr>
                <p:nvPr/>
              </p:nvSpPr>
              <p:spPr>
                <a:xfrm>
                  <a:off x="8168493" y="3679316"/>
                  <a:ext cx="155491" cy="369332"/>
                </a:xfrm>
                <a:prstGeom prst="rect">
                  <a:avLst/>
                </a:prstGeom>
                <a:blipFill>
                  <a:blip r:embed="rId10"/>
                  <a:stretch>
                    <a:fillRect l="-7692" r="-15385"/>
                  </a:stretch>
                </a:blipFill>
              </p:spPr>
              <p:txBody>
                <a:bodyPr/>
                <a:lstStyle/>
                <a:p>
                  <a:r>
                    <a:rPr lang="zh-CN" altLang="en-US">
                      <a:noFill/>
                    </a:rPr>
                    <a:t> </a:t>
                  </a:r>
                </a:p>
              </p:txBody>
            </p:sp>
          </mc:Fallback>
        </mc:AlternateContent>
        <p:cxnSp>
          <p:nvCxnSpPr>
            <p:cNvPr id="14" name="直接连接符 40">
              <a:extLst>
                <a:ext uri="{FF2B5EF4-FFF2-40B4-BE49-F238E27FC236}">
                  <a16:creationId xmlns:a16="http://schemas.microsoft.com/office/drawing/2014/main" id="{3F8A2D3D-F334-44EC-9C3A-C50B2F1D7E8E}"/>
                </a:ext>
              </a:extLst>
            </p:cNvPr>
            <p:cNvCxnSpPr/>
            <p:nvPr/>
          </p:nvCxnSpPr>
          <p:spPr>
            <a:xfrm>
              <a:off x="9197686" y="5443060"/>
              <a:ext cx="0" cy="293121"/>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5" name="直接连接符 43">
              <a:extLst>
                <a:ext uri="{FF2B5EF4-FFF2-40B4-BE49-F238E27FC236}">
                  <a16:creationId xmlns:a16="http://schemas.microsoft.com/office/drawing/2014/main" id="{231BB19C-95A4-4C20-B669-F4B4C7B79BA4}"/>
                </a:ext>
              </a:extLst>
            </p:cNvPr>
            <p:cNvCxnSpPr/>
            <p:nvPr/>
          </p:nvCxnSpPr>
          <p:spPr>
            <a:xfrm>
              <a:off x="9707336" y="4460421"/>
              <a:ext cx="0" cy="127576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6" name="直接连接符 45">
              <a:extLst>
                <a:ext uri="{FF2B5EF4-FFF2-40B4-BE49-F238E27FC236}">
                  <a16:creationId xmlns:a16="http://schemas.microsoft.com/office/drawing/2014/main" id="{BC19FDCF-0D3A-419A-83A1-CDFCDCD5A3D3}"/>
                </a:ext>
              </a:extLst>
            </p:cNvPr>
            <p:cNvCxnSpPr/>
            <p:nvPr/>
          </p:nvCxnSpPr>
          <p:spPr>
            <a:xfrm>
              <a:off x="10267950" y="4316186"/>
              <a:ext cx="0" cy="141999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7" name="直接连接符 47">
              <a:extLst>
                <a:ext uri="{FF2B5EF4-FFF2-40B4-BE49-F238E27FC236}">
                  <a16:creationId xmlns:a16="http://schemas.microsoft.com/office/drawing/2014/main" id="{7A354691-5AE7-448D-8125-055338D34F6C}"/>
                </a:ext>
              </a:extLst>
            </p:cNvPr>
            <p:cNvCxnSpPr/>
            <p:nvPr/>
          </p:nvCxnSpPr>
          <p:spPr>
            <a:xfrm>
              <a:off x="11037363" y="3872145"/>
              <a:ext cx="0" cy="187053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8" name="直接连接符 49">
              <a:extLst>
                <a:ext uri="{FF2B5EF4-FFF2-40B4-BE49-F238E27FC236}">
                  <a16:creationId xmlns:a16="http://schemas.microsoft.com/office/drawing/2014/main" id="{F2CA8D7B-D91B-411E-8700-9C1049FE359F}"/>
                </a:ext>
              </a:extLst>
            </p:cNvPr>
            <p:cNvCxnSpPr/>
            <p:nvPr/>
          </p:nvCxnSpPr>
          <p:spPr>
            <a:xfrm flipH="1">
              <a:off x="8246239" y="3872145"/>
              <a:ext cx="2791126"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9" name="直接连接符 55">
              <a:extLst>
                <a:ext uri="{FF2B5EF4-FFF2-40B4-BE49-F238E27FC236}">
                  <a16:creationId xmlns:a16="http://schemas.microsoft.com/office/drawing/2014/main" id="{0043EF2A-8C24-4F4B-8F18-31F33F9C30FA}"/>
                </a:ext>
              </a:extLst>
            </p:cNvPr>
            <p:cNvCxnSpPr/>
            <p:nvPr/>
          </p:nvCxnSpPr>
          <p:spPr>
            <a:xfrm flipH="1">
              <a:off x="8246238" y="5443060"/>
              <a:ext cx="951448"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0" name="直接连接符 57">
              <a:extLst>
                <a:ext uri="{FF2B5EF4-FFF2-40B4-BE49-F238E27FC236}">
                  <a16:creationId xmlns:a16="http://schemas.microsoft.com/office/drawing/2014/main" id="{162B40C0-54D9-4F0B-A4BA-DA403AA6A6E6}"/>
                </a:ext>
              </a:extLst>
            </p:cNvPr>
            <p:cNvCxnSpPr/>
            <p:nvPr/>
          </p:nvCxnSpPr>
          <p:spPr>
            <a:xfrm flipH="1">
              <a:off x="8246238" y="4460421"/>
              <a:ext cx="1461098" cy="0"/>
            </a:xfrm>
            <a:prstGeom prst="line">
              <a:avLst/>
            </a:prstGeom>
            <a:ln>
              <a:solidFill>
                <a:schemeClr val="tx1"/>
              </a:solidFill>
              <a:prstDash val="lgDash"/>
            </a:ln>
          </p:spPr>
          <p:style>
            <a:lnRef idx="1">
              <a:schemeClr val="dk1"/>
            </a:lnRef>
            <a:fillRef idx="0">
              <a:schemeClr val="dk1"/>
            </a:fillRef>
            <a:effectRef idx="0">
              <a:schemeClr val="dk1"/>
            </a:effectRef>
            <a:fontRef idx="minor">
              <a:schemeClr val="tx1"/>
            </a:fontRef>
          </p:style>
        </p:cxnSp>
        <p:cxnSp>
          <p:nvCxnSpPr>
            <p:cNvPr id="21" name="直接连接符 59">
              <a:extLst>
                <a:ext uri="{FF2B5EF4-FFF2-40B4-BE49-F238E27FC236}">
                  <a16:creationId xmlns:a16="http://schemas.microsoft.com/office/drawing/2014/main" id="{99371334-51EF-40D4-9DBE-4D70C20E455C}"/>
                </a:ext>
              </a:extLst>
            </p:cNvPr>
            <p:cNvCxnSpPr/>
            <p:nvPr/>
          </p:nvCxnSpPr>
          <p:spPr>
            <a:xfrm flipH="1">
              <a:off x="8246238" y="4316186"/>
              <a:ext cx="2021712" cy="0"/>
            </a:xfrm>
            <a:prstGeom prst="line">
              <a:avLst/>
            </a:prstGeom>
            <a:ln>
              <a:solidFill>
                <a:schemeClr val="tx1"/>
              </a:solidFill>
              <a:prstDash val="lgDash"/>
            </a:ln>
          </p:spPr>
          <p:style>
            <a:lnRef idx="1">
              <a:schemeClr val="dk1"/>
            </a:lnRef>
            <a:fillRef idx="0">
              <a:schemeClr val="dk1"/>
            </a:fillRef>
            <a:effectRef idx="0">
              <a:schemeClr val="dk1"/>
            </a:effectRef>
            <a:fontRef idx="minor">
              <a:schemeClr val="tx1"/>
            </a:fontRef>
          </p:style>
        </p:cxnSp>
        <p:cxnSp>
          <p:nvCxnSpPr>
            <p:cNvPr id="22" name="直接箭头连接符 61">
              <a:extLst>
                <a:ext uri="{FF2B5EF4-FFF2-40B4-BE49-F238E27FC236}">
                  <a16:creationId xmlns:a16="http://schemas.microsoft.com/office/drawing/2014/main" id="{7AF25BCB-2D40-4FFE-A1AC-0A7F75F2C857}"/>
                </a:ext>
              </a:extLst>
            </p:cNvPr>
            <p:cNvCxnSpPr/>
            <p:nvPr/>
          </p:nvCxnSpPr>
          <p:spPr>
            <a:xfrm flipV="1">
              <a:off x="8246238" y="3592286"/>
              <a:ext cx="0" cy="229778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直接箭头连接符 63">
              <a:extLst>
                <a:ext uri="{FF2B5EF4-FFF2-40B4-BE49-F238E27FC236}">
                  <a16:creationId xmlns:a16="http://schemas.microsoft.com/office/drawing/2014/main" id="{5B139465-B65D-4260-B9E6-0C624341FA0C}"/>
                </a:ext>
              </a:extLst>
            </p:cNvPr>
            <p:cNvCxnSpPr/>
            <p:nvPr/>
          </p:nvCxnSpPr>
          <p:spPr>
            <a:xfrm flipV="1">
              <a:off x="8141410" y="5736182"/>
              <a:ext cx="3277704" cy="609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84A21E-5233-4563-B7BB-B439F9AD6B84}"/>
                    </a:ext>
                  </a:extLst>
                </p:cNvPr>
                <p:cNvSpPr txBox="1"/>
                <p:nvPr/>
              </p:nvSpPr>
              <p:spPr>
                <a:xfrm>
                  <a:off x="11419114" y="5543867"/>
                  <a:ext cx="2966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𝑥</m:t>
                        </m:r>
                      </m:oMath>
                    </m:oMathPara>
                  </a14:m>
                  <a:endParaRPr lang="en-US" altLang="zh-CN" sz="1400" dirty="0">
                    <a:latin typeface="Times New Roman" panose="02020603050405020304" pitchFamily="18" charset="0"/>
                    <a:cs typeface="Times New Roman" panose="02020603050405020304" pitchFamily="18" charset="0"/>
                  </a:endParaRPr>
                </a:p>
              </p:txBody>
            </p:sp>
          </mc:Choice>
          <mc:Fallback xmlns="">
            <p:sp>
              <p:nvSpPr>
                <p:cNvPr id="119" name="文本框 118">
                  <a:extLst>
                    <a:ext uri="{FF2B5EF4-FFF2-40B4-BE49-F238E27FC236}">
                      <a16:creationId xmlns:a16="http://schemas.microsoft.com/office/drawing/2014/main" id="{19DE03DB-6165-1747-B270-8D149EDB547D}"/>
                    </a:ext>
                  </a:extLst>
                </p:cNvPr>
                <p:cNvSpPr txBox="1">
                  <a:spLocks noRot="1" noChangeAspect="1" noMove="1" noResize="1" noEditPoints="1" noAdjustHandles="1" noChangeArrowheads="1" noChangeShapeType="1" noTextEdit="1"/>
                </p:cNvSpPr>
                <p:nvPr/>
              </p:nvSpPr>
              <p:spPr>
                <a:xfrm>
                  <a:off x="11419114" y="5543867"/>
                  <a:ext cx="296606" cy="30777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B309B5AE-32A7-45EF-AF12-B70B5FDE5CCC}"/>
                    </a:ext>
                  </a:extLst>
                </p:cNvPr>
                <p:cNvSpPr txBox="1"/>
                <p:nvPr/>
              </p:nvSpPr>
              <p:spPr>
                <a:xfrm>
                  <a:off x="7940690" y="3261457"/>
                  <a:ext cx="2966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𝑔</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𝑥</m:t>
                        </m:r>
                        <m:r>
                          <a:rPr lang="en-US" altLang="zh-CN" sz="1400" b="0" i="1" smtClean="0">
                            <a:latin typeface="Cambria Math" panose="02040503050406030204" pitchFamily="18" charset="0"/>
                          </a:rPr>
                          <m:t>,</m:t>
                        </m:r>
                        <m:r>
                          <a:rPr lang="zh-CN" altLang="en-US" sz="1400" b="0" i="1" smtClean="0">
                            <a:latin typeface="Cambria Math" panose="02040503050406030204" pitchFamily="18" charset="0"/>
                          </a:rPr>
                          <m:t>𝛼</m:t>
                        </m:r>
                        <m:r>
                          <a:rPr lang="en-US" altLang="zh-CN" sz="1400" b="0" i="1" smtClean="0">
                            <a:latin typeface="Cambria Math" panose="02040503050406030204" pitchFamily="18" charset="0"/>
                          </a:rPr>
                          <m:t>)</m:t>
                        </m:r>
                      </m:oMath>
                    </m:oMathPara>
                  </a14:m>
                  <a:endParaRPr lang="en-US" altLang="zh-CN" sz="1400" dirty="0">
                    <a:latin typeface="Times New Roman" panose="02020603050405020304" pitchFamily="18" charset="0"/>
                    <a:cs typeface="Times New Roman" panose="02020603050405020304" pitchFamily="18" charset="0"/>
                  </a:endParaRPr>
                </a:p>
              </p:txBody>
            </p:sp>
          </mc:Choice>
          <mc:Fallback xmlns="">
            <p:sp>
              <p:nvSpPr>
                <p:cNvPr id="122" name="文本框 121">
                  <a:extLst>
                    <a:ext uri="{FF2B5EF4-FFF2-40B4-BE49-F238E27FC236}">
                      <a16:creationId xmlns:a16="http://schemas.microsoft.com/office/drawing/2014/main" id="{EBA83538-EE99-D24F-ADE9-B9974B83D71F}"/>
                    </a:ext>
                  </a:extLst>
                </p:cNvPr>
                <p:cNvSpPr txBox="1">
                  <a:spLocks noRot="1" noChangeAspect="1" noMove="1" noResize="1" noEditPoints="1" noAdjustHandles="1" noChangeArrowheads="1" noChangeShapeType="1" noTextEdit="1"/>
                </p:cNvSpPr>
                <p:nvPr/>
              </p:nvSpPr>
              <p:spPr>
                <a:xfrm>
                  <a:off x="7940690" y="3261457"/>
                  <a:ext cx="296606" cy="307777"/>
                </a:xfrm>
                <a:prstGeom prst="rect">
                  <a:avLst/>
                </a:prstGeom>
                <a:blipFill>
                  <a:blip r:embed="rId12"/>
                  <a:stretch>
                    <a:fillRect r="-141667" b="-1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097EC6A-D855-4F64-AD54-6FD9244455E7}"/>
                    </a:ext>
                  </a:extLst>
                </p:cNvPr>
                <p:cNvSpPr txBox="1"/>
                <p:nvPr/>
              </p:nvSpPr>
              <p:spPr>
                <a:xfrm>
                  <a:off x="7931744" y="5239238"/>
                  <a:ext cx="2966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zh-CN" altLang="en-US" sz="1400" b="0" i="1" smtClean="0">
                                <a:latin typeface="Cambria Math" panose="02040503050406030204" pitchFamily="18" charset="0"/>
                              </a:rPr>
                              <m:t>𝛼</m:t>
                            </m:r>
                          </m:e>
                          <m:sub>
                            <m:r>
                              <a:rPr lang="en-US" altLang="zh-CN" sz="1400" b="0" i="1" smtClean="0">
                                <a:latin typeface="Cambria Math" panose="02040503050406030204" pitchFamily="18" charset="0"/>
                              </a:rPr>
                              <m:t>2</m:t>
                            </m:r>
                          </m:sub>
                        </m:sSub>
                      </m:oMath>
                    </m:oMathPara>
                  </a14:m>
                  <a:endParaRPr lang="en-US" altLang="zh-CN" sz="1400" dirty="0">
                    <a:latin typeface="Times New Roman" panose="02020603050405020304" pitchFamily="18" charset="0"/>
                    <a:cs typeface="Times New Roman" panose="02020603050405020304" pitchFamily="18" charset="0"/>
                  </a:endParaRPr>
                </a:p>
              </p:txBody>
            </p:sp>
          </mc:Choice>
          <mc:Fallback xmlns="">
            <p:sp>
              <p:nvSpPr>
                <p:cNvPr id="125" name="文本框 124">
                  <a:extLst>
                    <a:ext uri="{FF2B5EF4-FFF2-40B4-BE49-F238E27FC236}">
                      <a16:creationId xmlns:a16="http://schemas.microsoft.com/office/drawing/2014/main" id="{12128D4E-BBC9-3341-9136-ABA479912DCC}"/>
                    </a:ext>
                  </a:extLst>
                </p:cNvPr>
                <p:cNvSpPr txBox="1">
                  <a:spLocks noRot="1" noChangeAspect="1" noMove="1" noResize="1" noEditPoints="1" noAdjustHandles="1" noChangeArrowheads="1" noChangeShapeType="1" noTextEdit="1"/>
                </p:cNvSpPr>
                <p:nvPr/>
              </p:nvSpPr>
              <p:spPr>
                <a:xfrm>
                  <a:off x="7931744" y="5239238"/>
                  <a:ext cx="296606" cy="307777"/>
                </a:xfrm>
                <a:prstGeom prst="rect">
                  <a:avLst/>
                </a:prstGeom>
                <a:blipFill>
                  <a:blip r:embed="rId13"/>
                  <a:stretch>
                    <a:fillRect r="-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4AE380C4-DA68-4095-9FCD-3F3BBBA92D91}"/>
                    </a:ext>
                  </a:extLst>
                </p:cNvPr>
                <p:cNvSpPr txBox="1"/>
                <p:nvPr/>
              </p:nvSpPr>
              <p:spPr>
                <a:xfrm>
                  <a:off x="7929097" y="4286699"/>
                  <a:ext cx="2966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zh-CN" altLang="en-US" sz="1400" b="0" i="1" smtClean="0">
                                <a:latin typeface="Cambria Math" panose="02040503050406030204" pitchFamily="18" charset="0"/>
                              </a:rPr>
                              <m:t>𝛼</m:t>
                            </m:r>
                          </m:e>
                          <m:sub>
                            <m:r>
                              <a:rPr lang="en-US" altLang="zh-CN" sz="1400" b="0" i="1" smtClean="0">
                                <a:latin typeface="Cambria Math" panose="02040503050406030204" pitchFamily="18" charset="0"/>
                              </a:rPr>
                              <m:t>3</m:t>
                            </m:r>
                          </m:sub>
                        </m:sSub>
                      </m:oMath>
                    </m:oMathPara>
                  </a14:m>
                  <a:endParaRPr lang="en-US" altLang="zh-CN" sz="1400" dirty="0">
                    <a:latin typeface="Times New Roman" panose="02020603050405020304" pitchFamily="18" charset="0"/>
                    <a:cs typeface="Times New Roman" panose="02020603050405020304" pitchFamily="18" charset="0"/>
                  </a:endParaRPr>
                </a:p>
              </p:txBody>
            </p:sp>
          </mc:Choice>
          <mc:Fallback xmlns="">
            <p:sp>
              <p:nvSpPr>
                <p:cNvPr id="126" name="文本框 125">
                  <a:extLst>
                    <a:ext uri="{FF2B5EF4-FFF2-40B4-BE49-F238E27FC236}">
                      <a16:creationId xmlns:a16="http://schemas.microsoft.com/office/drawing/2014/main" id="{621E9567-7429-0342-A2FD-C3939319A03F}"/>
                    </a:ext>
                  </a:extLst>
                </p:cNvPr>
                <p:cNvSpPr txBox="1">
                  <a:spLocks noRot="1" noChangeAspect="1" noMove="1" noResize="1" noEditPoints="1" noAdjustHandles="1" noChangeArrowheads="1" noChangeShapeType="1" noTextEdit="1"/>
                </p:cNvSpPr>
                <p:nvPr/>
              </p:nvSpPr>
              <p:spPr>
                <a:xfrm>
                  <a:off x="7929097" y="4286699"/>
                  <a:ext cx="296606" cy="307777"/>
                </a:xfrm>
                <a:prstGeom prst="rect">
                  <a:avLst/>
                </a:prstGeom>
                <a:blipFill>
                  <a:blip r:embed="rId14"/>
                  <a:stretch>
                    <a:fillRect r="-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A5C3654B-EA83-437B-87DF-A45BB2DEF9AB}"/>
                    </a:ext>
                  </a:extLst>
                </p:cNvPr>
                <p:cNvSpPr txBox="1"/>
                <p:nvPr/>
              </p:nvSpPr>
              <p:spPr>
                <a:xfrm>
                  <a:off x="7928800" y="4077395"/>
                  <a:ext cx="2966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zh-CN" altLang="en-US" sz="1400" b="0" i="1" smtClean="0">
                                <a:latin typeface="Cambria Math" panose="02040503050406030204" pitchFamily="18" charset="0"/>
                              </a:rPr>
                              <m:t>𝛼</m:t>
                            </m:r>
                          </m:e>
                          <m:sub>
                            <m:r>
                              <a:rPr lang="en-US" altLang="zh-CN" sz="1400" b="0" i="1" smtClean="0">
                                <a:latin typeface="Cambria Math" panose="02040503050406030204" pitchFamily="18" charset="0"/>
                              </a:rPr>
                              <m:t>4</m:t>
                            </m:r>
                          </m:sub>
                        </m:sSub>
                      </m:oMath>
                    </m:oMathPara>
                  </a14:m>
                  <a:endParaRPr lang="en-US" altLang="zh-CN" sz="1400" dirty="0">
                    <a:latin typeface="Times New Roman" panose="02020603050405020304" pitchFamily="18" charset="0"/>
                    <a:cs typeface="Times New Roman" panose="02020603050405020304" pitchFamily="18" charset="0"/>
                  </a:endParaRPr>
                </a:p>
              </p:txBody>
            </p:sp>
          </mc:Choice>
          <mc:Fallback xmlns="">
            <p:sp>
              <p:nvSpPr>
                <p:cNvPr id="127" name="文本框 126">
                  <a:extLst>
                    <a:ext uri="{FF2B5EF4-FFF2-40B4-BE49-F238E27FC236}">
                      <a16:creationId xmlns:a16="http://schemas.microsoft.com/office/drawing/2014/main" id="{C929FAEB-A45E-AB4B-AEC7-357361BA5B4E}"/>
                    </a:ext>
                  </a:extLst>
                </p:cNvPr>
                <p:cNvSpPr txBox="1">
                  <a:spLocks noRot="1" noChangeAspect="1" noMove="1" noResize="1" noEditPoints="1" noAdjustHandles="1" noChangeArrowheads="1" noChangeShapeType="1" noTextEdit="1"/>
                </p:cNvSpPr>
                <p:nvPr/>
              </p:nvSpPr>
              <p:spPr>
                <a:xfrm>
                  <a:off x="7928800" y="4077395"/>
                  <a:ext cx="296606" cy="307777"/>
                </a:xfrm>
                <a:prstGeom prst="rect">
                  <a:avLst/>
                </a:prstGeom>
                <a:blipFill>
                  <a:blip r:embed="rId15"/>
                  <a:stretch>
                    <a:fillRect r="-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D443E27E-1E2D-4B53-882F-77066C39A268}"/>
                    </a:ext>
                  </a:extLst>
                </p:cNvPr>
                <p:cNvSpPr txBox="1"/>
                <p:nvPr/>
              </p:nvSpPr>
              <p:spPr>
                <a:xfrm>
                  <a:off x="7668108" y="3695278"/>
                  <a:ext cx="2966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zh-CN" altLang="en-US" sz="1400" b="0" i="1" smtClean="0">
                                <a:latin typeface="Cambria Math" panose="02040503050406030204" pitchFamily="18" charset="0"/>
                              </a:rPr>
                              <m:t>𝛼</m:t>
                            </m:r>
                          </m:e>
                          <m:sub>
                            <m:r>
                              <a:rPr lang="en-US" altLang="zh-CN" sz="1400" b="0" i="1" smtClean="0">
                                <a:latin typeface="Cambria Math" panose="02040503050406030204" pitchFamily="18" charset="0"/>
                              </a:rPr>
                              <m:t>5</m:t>
                            </m:r>
                          </m:sub>
                        </m:sSub>
                        <m:r>
                          <a:rPr lang="en-US" altLang="zh-CN" sz="1400" b="0" i="1" smtClean="0">
                            <a:latin typeface="Cambria Math" panose="02040503050406030204" pitchFamily="18" charset="0"/>
                          </a:rPr>
                          <m:t>(2)</m:t>
                        </m:r>
                      </m:oMath>
                    </m:oMathPara>
                  </a14:m>
                  <a:endParaRPr lang="en-US" altLang="zh-CN" sz="1400" dirty="0">
                    <a:latin typeface="Times New Roman" panose="02020603050405020304" pitchFamily="18" charset="0"/>
                    <a:cs typeface="Times New Roman" panose="02020603050405020304" pitchFamily="18" charset="0"/>
                  </a:endParaRPr>
                </a:p>
              </p:txBody>
            </p:sp>
          </mc:Choice>
          <mc:Fallback xmlns="">
            <p:sp>
              <p:nvSpPr>
                <p:cNvPr id="128" name="文本框 127">
                  <a:extLst>
                    <a:ext uri="{FF2B5EF4-FFF2-40B4-BE49-F238E27FC236}">
                      <a16:creationId xmlns:a16="http://schemas.microsoft.com/office/drawing/2014/main" id="{7BE74F70-AE0B-974C-9A98-A37D63AD93B6}"/>
                    </a:ext>
                  </a:extLst>
                </p:cNvPr>
                <p:cNvSpPr txBox="1">
                  <a:spLocks noRot="1" noChangeAspect="1" noMove="1" noResize="1" noEditPoints="1" noAdjustHandles="1" noChangeArrowheads="1" noChangeShapeType="1" noTextEdit="1"/>
                </p:cNvSpPr>
                <p:nvPr/>
              </p:nvSpPr>
              <p:spPr>
                <a:xfrm>
                  <a:off x="7668108" y="3695278"/>
                  <a:ext cx="296606" cy="307777"/>
                </a:xfrm>
                <a:prstGeom prst="rect">
                  <a:avLst/>
                </a:prstGeom>
                <a:blipFill>
                  <a:blip r:embed="rId16"/>
                  <a:stretch>
                    <a:fillRect r="-104167"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5D56E86C-4138-4EF5-A058-F479955C624C}"/>
                    </a:ext>
                  </a:extLst>
                </p:cNvPr>
                <p:cNvSpPr/>
                <p:nvPr/>
              </p:nvSpPr>
              <p:spPr>
                <a:xfrm>
                  <a:off x="8003640" y="5868628"/>
                  <a:ext cx="64068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𝑏</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r>
                          <a:rPr lang="en-US" altLang="zh-CN" sz="1400" i="1">
                            <a:latin typeface="Cambria Math" panose="02040503050406030204" pitchFamily="18" charset="0"/>
                          </a:rPr>
                          <m:t>0</m:t>
                        </m:r>
                        <m:r>
                          <a:rPr lang="en-US" altLang="zh-CN" sz="1400" b="0" i="1" smtClean="0">
                            <a:latin typeface="Cambria Math" panose="02040503050406030204" pitchFamily="18" charset="0"/>
                          </a:rPr>
                          <m:t>)</m:t>
                        </m:r>
                      </m:oMath>
                    </m:oMathPara>
                  </a14:m>
                  <a:endParaRPr lang="zh-CN" altLang="en-US" sz="1400" dirty="0"/>
                </a:p>
              </p:txBody>
            </p:sp>
          </mc:Choice>
          <mc:Fallback xmlns="">
            <p:sp>
              <p:nvSpPr>
                <p:cNvPr id="129" name="矩形 128">
                  <a:extLst>
                    <a:ext uri="{FF2B5EF4-FFF2-40B4-BE49-F238E27FC236}">
                      <a16:creationId xmlns:a16="http://schemas.microsoft.com/office/drawing/2014/main" id="{7AA7C1ED-865D-454E-97FD-85AE96756F7A}"/>
                    </a:ext>
                  </a:extLst>
                </p:cNvPr>
                <p:cNvSpPr>
                  <a:spLocks noRot="1" noChangeAspect="1" noMove="1" noResize="1" noEditPoints="1" noAdjustHandles="1" noChangeArrowheads="1" noChangeShapeType="1" noTextEdit="1"/>
                </p:cNvSpPr>
                <p:nvPr/>
              </p:nvSpPr>
              <p:spPr>
                <a:xfrm>
                  <a:off x="8003640" y="5868628"/>
                  <a:ext cx="640688" cy="307777"/>
                </a:xfrm>
                <a:prstGeom prst="rect">
                  <a:avLst/>
                </a:prstGeom>
                <a:blipFill>
                  <a:blip r:embed="rId17"/>
                  <a:stretch>
                    <a:fillRect b="-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3F90112-B812-4686-B235-1E7B3C70741D}"/>
                    </a:ext>
                  </a:extLst>
                </p:cNvPr>
                <p:cNvSpPr txBox="1"/>
                <p:nvPr/>
              </p:nvSpPr>
              <p:spPr>
                <a:xfrm>
                  <a:off x="9044899" y="5868628"/>
                  <a:ext cx="2966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𝑏</m:t>
                            </m:r>
                          </m:e>
                          <m:sub>
                            <m:r>
                              <a:rPr lang="en-US" altLang="zh-CN" sz="1400" b="0" i="1" smtClean="0">
                                <a:latin typeface="Cambria Math" panose="02040503050406030204" pitchFamily="18" charset="0"/>
                              </a:rPr>
                              <m:t>2</m:t>
                            </m:r>
                          </m:sub>
                        </m:sSub>
                      </m:oMath>
                    </m:oMathPara>
                  </a14:m>
                  <a:endParaRPr lang="en-US" altLang="zh-CN" sz="1400" dirty="0">
                    <a:latin typeface="Times New Roman" panose="02020603050405020304" pitchFamily="18" charset="0"/>
                    <a:cs typeface="Times New Roman" panose="02020603050405020304" pitchFamily="18" charset="0"/>
                  </a:endParaRPr>
                </a:p>
              </p:txBody>
            </p:sp>
          </mc:Choice>
          <mc:Fallback xmlns="">
            <p:sp>
              <p:nvSpPr>
                <p:cNvPr id="130" name="文本框 129">
                  <a:extLst>
                    <a:ext uri="{FF2B5EF4-FFF2-40B4-BE49-F238E27FC236}">
                      <a16:creationId xmlns:a16="http://schemas.microsoft.com/office/drawing/2014/main" id="{1076A4B6-738F-7346-9072-0030D217A8C7}"/>
                    </a:ext>
                  </a:extLst>
                </p:cNvPr>
                <p:cNvSpPr txBox="1">
                  <a:spLocks noRot="1" noChangeAspect="1" noMove="1" noResize="1" noEditPoints="1" noAdjustHandles="1" noChangeArrowheads="1" noChangeShapeType="1" noTextEdit="1"/>
                </p:cNvSpPr>
                <p:nvPr/>
              </p:nvSpPr>
              <p:spPr>
                <a:xfrm>
                  <a:off x="9044899" y="5868628"/>
                  <a:ext cx="296606" cy="30777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410D2F1E-C533-49D9-A523-C62C8B975BC9}"/>
                    </a:ext>
                  </a:extLst>
                </p:cNvPr>
                <p:cNvSpPr txBox="1"/>
                <p:nvPr/>
              </p:nvSpPr>
              <p:spPr>
                <a:xfrm>
                  <a:off x="9603699" y="5868628"/>
                  <a:ext cx="2966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𝑏</m:t>
                            </m:r>
                          </m:e>
                          <m:sub>
                            <m:r>
                              <a:rPr lang="en-US" altLang="zh-CN" sz="1400" b="0" i="1" smtClean="0">
                                <a:latin typeface="Cambria Math" panose="02040503050406030204" pitchFamily="18" charset="0"/>
                              </a:rPr>
                              <m:t>3</m:t>
                            </m:r>
                          </m:sub>
                        </m:sSub>
                      </m:oMath>
                    </m:oMathPara>
                  </a14:m>
                  <a:endParaRPr lang="en-US" altLang="zh-CN" sz="1400" dirty="0">
                    <a:latin typeface="Times New Roman" panose="02020603050405020304" pitchFamily="18" charset="0"/>
                    <a:cs typeface="Times New Roman" panose="02020603050405020304" pitchFamily="18" charset="0"/>
                  </a:endParaRPr>
                </a:p>
              </p:txBody>
            </p:sp>
          </mc:Choice>
          <mc:Fallback xmlns="">
            <p:sp>
              <p:nvSpPr>
                <p:cNvPr id="131" name="文本框 130">
                  <a:extLst>
                    <a:ext uri="{FF2B5EF4-FFF2-40B4-BE49-F238E27FC236}">
                      <a16:creationId xmlns:a16="http://schemas.microsoft.com/office/drawing/2014/main" id="{425582AB-3C8B-3947-9229-8F76AC8C1AFD}"/>
                    </a:ext>
                  </a:extLst>
                </p:cNvPr>
                <p:cNvSpPr txBox="1">
                  <a:spLocks noRot="1" noChangeAspect="1" noMove="1" noResize="1" noEditPoints="1" noAdjustHandles="1" noChangeArrowheads="1" noChangeShapeType="1" noTextEdit="1"/>
                </p:cNvSpPr>
                <p:nvPr/>
              </p:nvSpPr>
              <p:spPr>
                <a:xfrm>
                  <a:off x="9603699" y="5868628"/>
                  <a:ext cx="296606" cy="30777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277D98A7-B7A9-41FD-B19C-131C4B09ECA8}"/>
                    </a:ext>
                  </a:extLst>
                </p:cNvPr>
                <p:cNvSpPr txBox="1"/>
                <p:nvPr/>
              </p:nvSpPr>
              <p:spPr>
                <a:xfrm>
                  <a:off x="10115191" y="5868628"/>
                  <a:ext cx="2966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𝑏</m:t>
                            </m:r>
                          </m:e>
                          <m:sub>
                            <m:r>
                              <a:rPr lang="en-US" altLang="zh-CN" sz="1400" b="0" i="1" smtClean="0">
                                <a:latin typeface="Cambria Math" panose="02040503050406030204" pitchFamily="18" charset="0"/>
                              </a:rPr>
                              <m:t>4</m:t>
                            </m:r>
                          </m:sub>
                        </m:sSub>
                      </m:oMath>
                    </m:oMathPara>
                  </a14:m>
                  <a:endParaRPr lang="en-US" altLang="zh-CN" sz="1400" dirty="0">
                    <a:latin typeface="Times New Roman" panose="02020603050405020304" pitchFamily="18" charset="0"/>
                    <a:cs typeface="Times New Roman" panose="02020603050405020304" pitchFamily="18" charset="0"/>
                  </a:endParaRPr>
                </a:p>
              </p:txBody>
            </p:sp>
          </mc:Choice>
          <mc:Fallback xmlns="">
            <p:sp>
              <p:nvSpPr>
                <p:cNvPr id="132" name="文本框 131">
                  <a:extLst>
                    <a:ext uri="{FF2B5EF4-FFF2-40B4-BE49-F238E27FC236}">
                      <a16:creationId xmlns:a16="http://schemas.microsoft.com/office/drawing/2014/main" id="{4BE404A2-FB16-204B-A9BB-DDE3D61407BD}"/>
                    </a:ext>
                  </a:extLst>
                </p:cNvPr>
                <p:cNvSpPr txBox="1">
                  <a:spLocks noRot="1" noChangeAspect="1" noMove="1" noResize="1" noEditPoints="1" noAdjustHandles="1" noChangeArrowheads="1" noChangeShapeType="1" noTextEdit="1"/>
                </p:cNvSpPr>
                <p:nvPr/>
              </p:nvSpPr>
              <p:spPr>
                <a:xfrm>
                  <a:off x="10115191" y="5868628"/>
                  <a:ext cx="296606" cy="30777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7C9E6A73-A7E3-4567-9E3E-CBBA23FCDC13}"/>
                    </a:ext>
                  </a:extLst>
                </p:cNvPr>
                <p:cNvSpPr txBox="1"/>
                <p:nvPr/>
              </p:nvSpPr>
              <p:spPr>
                <a:xfrm>
                  <a:off x="10692048" y="5868628"/>
                  <a:ext cx="29660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𝑏</m:t>
                            </m:r>
                          </m:e>
                          <m:sub>
                            <m:r>
                              <a:rPr lang="en-US" altLang="zh-CN" sz="1400" b="0" i="1" smtClean="0">
                                <a:latin typeface="Cambria Math" panose="02040503050406030204" pitchFamily="18" charset="0"/>
                              </a:rPr>
                              <m:t>5</m:t>
                            </m:r>
                          </m:sub>
                        </m:sSub>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r>
                              <a:rPr lang="en-US" altLang="zh-CN" sz="1400" i="1">
                                <a:latin typeface="Cambria Math" panose="02040503050406030204" pitchFamily="18" charset="0"/>
                              </a:rPr>
                              <m:t>𝑑𝑜𝑚</m:t>
                            </m:r>
                            <m:d>
                              <m:dPr>
                                <m:ctrlPr>
                                  <a:rPr lang="en-US" altLang="zh-CN" sz="1400" i="1">
                                    <a:latin typeface="Cambria Math" panose="02040503050406030204" pitchFamily="18" charset="0"/>
                                  </a:rPr>
                                </m:ctrlPr>
                              </m:dPr>
                              <m:e>
                                <m:r>
                                  <a:rPr lang="en-US" altLang="zh-CN" sz="1400" i="1">
                                    <a:latin typeface="Cambria Math" panose="02040503050406030204" pitchFamily="18" charset="0"/>
                                  </a:rPr>
                                  <m:t>𝑥</m:t>
                                </m:r>
                              </m:e>
                            </m:d>
                          </m:e>
                        </m:d>
                        <m:r>
                          <a:rPr lang="en-US" altLang="zh-CN" sz="1400" b="0" i="1" smtClean="0">
                            <a:latin typeface="Cambria Math" panose="02040503050406030204" pitchFamily="18" charset="0"/>
                          </a:rPr>
                          <m:t>)</m:t>
                        </m:r>
                      </m:oMath>
                    </m:oMathPara>
                  </a14:m>
                  <a:endParaRPr lang="zh-CN" altLang="en-US" sz="1400" dirty="0"/>
                </a:p>
              </p:txBody>
            </p:sp>
          </mc:Choice>
          <mc:Fallback xmlns="">
            <p:sp>
              <p:nvSpPr>
                <p:cNvPr id="133" name="文本框 132">
                  <a:extLst>
                    <a:ext uri="{FF2B5EF4-FFF2-40B4-BE49-F238E27FC236}">
                      <a16:creationId xmlns:a16="http://schemas.microsoft.com/office/drawing/2014/main" id="{59C61266-D15A-5146-85C6-D880570AD7ED}"/>
                    </a:ext>
                  </a:extLst>
                </p:cNvPr>
                <p:cNvSpPr txBox="1">
                  <a:spLocks noRot="1" noChangeAspect="1" noMove="1" noResize="1" noEditPoints="1" noAdjustHandles="1" noChangeArrowheads="1" noChangeShapeType="1" noTextEdit="1"/>
                </p:cNvSpPr>
                <p:nvPr/>
              </p:nvSpPr>
              <p:spPr>
                <a:xfrm>
                  <a:off x="10692048" y="5868628"/>
                  <a:ext cx="296606" cy="307777"/>
                </a:xfrm>
                <a:prstGeom prst="rect">
                  <a:avLst/>
                </a:prstGeom>
                <a:blipFill>
                  <a:blip r:embed="rId21"/>
                  <a:stretch>
                    <a:fillRect r="-300000" b="-3846"/>
                  </a:stretch>
                </a:blipFill>
              </p:spPr>
              <p:txBody>
                <a:bodyPr/>
                <a:lstStyle/>
                <a:p>
                  <a:r>
                    <a:rPr lang="zh-CN" altLang="en-US">
                      <a:noFill/>
                    </a:rPr>
                    <a:t> </a:t>
                  </a:r>
                </a:p>
              </p:txBody>
            </p:sp>
          </mc:Fallback>
        </mc:AlternateContent>
      </p:grpSp>
      <p:pic>
        <p:nvPicPr>
          <p:cNvPr id="35" name="图片 34">
            <a:extLst>
              <a:ext uri="{FF2B5EF4-FFF2-40B4-BE49-F238E27FC236}">
                <a16:creationId xmlns:a16="http://schemas.microsoft.com/office/drawing/2014/main" id="{F607851B-FA06-4F80-9996-F1D75AF487F3}"/>
              </a:ext>
            </a:extLst>
          </p:cNvPr>
          <p:cNvPicPr>
            <a:picLocks noChangeAspect="1"/>
          </p:cNvPicPr>
          <p:nvPr/>
        </p:nvPicPr>
        <p:blipFill>
          <a:blip r:embed="rId22"/>
          <a:stretch>
            <a:fillRect/>
          </a:stretch>
        </p:blipFill>
        <p:spPr>
          <a:xfrm>
            <a:off x="5614746" y="2379159"/>
            <a:ext cx="6248399" cy="1399445"/>
          </a:xfrm>
          <a:prstGeom prst="rect">
            <a:avLst/>
          </a:prstGeom>
        </p:spPr>
      </p:pic>
    </p:spTree>
    <p:extLst>
      <p:ext uri="{BB962C8B-B14F-4D97-AF65-F5344CB8AC3E}">
        <p14:creationId xmlns:p14="http://schemas.microsoft.com/office/powerpoint/2010/main" val="1732534701"/>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CC1A5B-8F0D-F44A-B66F-EE9DE628CB95}"/>
              </a:ext>
            </a:extLst>
          </p:cNvPr>
          <p:cNvSpPr>
            <a:spLocks noGrp="1"/>
          </p:cNvSpPr>
          <p:nvPr>
            <p:ph type="title"/>
          </p:nvPr>
        </p:nvSpPr>
        <p:spPr/>
        <p:txBody>
          <a:bodyPr/>
          <a:lstStyle/>
          <a:p>
            <a:r>
              <a:rPr kumimoji="1" lang="en-US" altLang="zh-CN" b="1" dirty="0"/>
              <a:t>AI + DB</a:t>
            </a:r>
            <a:endParaRPr kumimoji="1" lang="zh-CN" altLang="en-US" b="1" dirty="0"/>
          </a:p>
        </p:txBody>
      </p:sp>
      <p:sp>
        <p:nvSpPr>
          <p:cNvPr id="3" name="内容占位符 2">
            <a:extLst>
              <a:ext uri="{FF2B5EF4-FFF2-40B4-BE49-F238E27FC236}">
                <a16:creationId xmlns:a16="http://schemas.microsoft.com/office/drawing/2014/main" id="{3BB7E5FF-56F0-1E4A-B54E-49B78B6EB44F}"/>
              </a:ext>
            </a:extLst>
          </p:cNvPr>
          <p:cNvSpPr>
            <a:spLocks noGrp="1"/>
          </p:cNvSpPr>
          <p:nvPr>
            <p:ph idx="1"/>
          </p:nvPr>
        </p:nvSpPr>
        <p:spPr>
          <a:xfrm>
            <a:off x="346364" y="1825625"/>
            <a:ext cx="12053454" cy="4351338"/>
          </a:xfrm>
        </p:spPr>
        <p:txBody>
          <a:bodyPr>
            <a:normAutofit lnSpcReduction="10000"/>
          </a:bodyPr>
          <a:lstStyle/>
          <a:p>
            <a:r>
              <a:rPr kumimoji="1" lang="en-US" altLang="zh-CN" dirty="0"/>
              <a:t>AI: </a:t>
            </a:r>
          </a:p>
          <a:p>
            <a:pPr lvl="1"/>
            <a:r>
              <a:rPr kumimoji="1" lang="en-US" altLang="zh-CN" sz="2800" dirty="0"/>
              <a:t>Advance in CV, NLP, …</a:t>
            </a:r>
          </a:p>
          <a:p>
            <a:pPr lvl="1"/>
            <a:r>
              <a:rPr kumimoji="1" lang="en-US" altLang="zh-CN" sz="2800" dirty="0"/>
              <a:t>Statistic, learning, inference, planning</a:t>
            </a:r>
          </a:p>
          <a:p>
            <a:r>
              <a:rPr kumimoji="1" lang="en-US" altLang="zh-CN" dirty="0"/>
              <a:t>DB: </a:t>
            </a:r>
          </a:p>
          <a:p>
            <a:pPr lvl="1"/>
            <a:r>
              <a:rPr kumimoji="1" lang="en-US" altLang="zh-CN" sz="2800" dirty="0"/>
              <a:t>Static </a:t>
            </a:r>
          </a:p>
          <a:p>
            <a:pPr lvl="1"/>
            <a:r>
              <a:rPr kumimoji="1" lang="en-US" altLang="zh-CN" sz="2800" dirty="0"/>
              <a:t>Data volume, sophisticated workload, hardware</a:t>
            </a:r>
          </a:p>
          <a:p>
            <a:r>
              <a:rPr kumimoji="1" lang="en-US" altLang="zh-CN" dirty="0"/>
              <a:t>AI4DB</a:t>
            </a:r>
          </a:p>
          <a:p>
            <a:pPr lvl="1"/>
            <a:r>
              <a:rPr lang="en" altLang="zh-CN" sz="2800" dirty="0"/>
              <a:t>Goal: Reduce labor costs &amp; </a:t>
            </a:r>
            <a:r>
              <a:rPr kumimoji="1" lang="en" altLang="zh-CN" sz="2800" dirty="0"/>
              <a:t>Improve system performance</a:t>
            </a:r>
          </a:p>
          <a:p>
            <a:pPr lvl="1"/>
            <a:r>
              <a:rPr kumimoji="1" lang="en" altLang="zh-CN" sz="2800" dirty="0"/>
              <a:t>Query workload, data distribution, hardware features</a:t>
            </a:r>
            <a:r>
              <a:rPr kumimoji="1" lang="en-US" altLang="zh-CN" sz="2800" dirty="0"/>
              <a:t>, history performance</a:t>
            </a:r>
            <a:endParaRPr kumimoji="1" lang="en" altLang="zh-CN" sz="2800" dirty="0"/>
          </a:p>
          <a:p>
            <a:pPr lvl="1"/>
            <a:endParaRPr kumimoji="1" lang="zh-CN" altLang="en-US" sz="2800" dirty="0"/>
          </a:p>
        </p:txBody>
      </p:sp>
    </p:spTree>
    <p:extLst>
      <p:ext uri="{BB962C8B-B14F-4D97-AF65-F5344CB8AC3E}">
        <p14:creationId xmlns:p14="http://schemas.microsoft.com/office/powerpoint/2010/main" val="1960616349"/>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638AB-0965-41C0-A3AB-7B47F0055CC0}"/>
              </a:ext>
            </a:extLst>
          </p:cNvPr>
          <p:cNvSpPr>
            <a:spLocks noGrp="1"/>
          </p:cNvSpPr>
          <p:nvPr>
            <p:ph type="title"/>
          </p:nvPr>
        </p:nvSpPr>
        <p:spPr>
          <a:xfrm>
            <a:off x="838200" y="365125"/>
            <a:ext cx="10515600" cy="1325563"/>
          </a:xfrm>
        </p:spPr>
        <p:txBody>
          <a:bodyPr/>
          <a:lstStyle/>
          <a:p>
            <a:r>
              <a:rPr lang="en-US" altLang="zh-CN" b="1" dirty="0"/>
              <a:t>Cell-Wise </a:t>
            </a:r>
            <a:r>
              <a:rPr lang="en-US" altLang="zh-CN" b="1" dirty="0" err="1"/>
              <a:t>Regularizer</a:t>
            </a:r>
            <a:r>
              <a:rPr lang="en-US" altLang="zh-CN" b="1" dirty="0"/>
              <a:t> </a:t>
            </a:r>
            <a:endParaRPr lang="zh-CN" altLang="en-US" dirty="0"/>
          </a:p>
        </p:txBody>
      </p:sp>
      <p:pic>
        <p:nvPicPr>
          <p:cNvPr id="4" name="内容占位符 3">
            <a:extLst>
              <a:ext uri="{FF2B5EF4-FFF2-40B4-BE49-F238E27FC236}">
                <a16:creationId xmlns:a16="http://schemas.microsoft.com/office/drawing/2014/main" id="{B9633502-7378-496E-B7A1-16396FB30E60}"/>
              </a:ext>
            </a:extLst>
          </p:cNvPr>
          <p:cNvPicPr>
            <a:picLocks noGrp="1" noChangeAspect="1"/>
          </p:cNvPicPr>
          <p:nvPr>
            <p:ph idx="1"/>
          </p:nvPr>
        </p:nvPicPr>
        <p:blipFill rotWithShape="1">
          <a:blip r:embed="rId2"/>
          <a:srcRect r="67520" b="15457"/>
          <a:stretch/>
        </p:blipFill>
        <p:spPr>
          <a:xfrm>
            <a:off x="875088" y="1323492"/>
            <a:ext cx="3540852" cy="5209072"/>
          </a:xfrm>
          <a:prstGeom prst="rect">
            <a:avLst/>
          </a:prstGeom>
        </p:spPr>
      </p:pic>
      <p:pic>
        <p:nvPicPr>
          <p:cNvPr id="6" name="图片 5">
            <a:extLst>
              <a:ext uri="{FF2B5EF4-FFF2-40B4-BE49-F238E27FC236}">
                <a16:creationId xmlns:a16="http://schemas.microsoft.com/office/drawing/2014/main" id="{D764D9AD-12EA-40FD-B98C-BA0DE19D3422}"/>
              </a:ext>
            </a:extLst>
          </p:cNvPr>
          <p:cNvPicPr>
            <a:picLocks noChangeAspect="1"/>
          </p:cNvPicPr>
          <p:nvPr/>
        </p:nvPicPr>
        <p:blipFill>
          <a:blip r:embed="rId3"/>
          <a:stretch>
            <a:fillRect/>
          </a:stretch>
        </p:blipFill>
        <p:spPr>
          <a:xfrm>
            <a:off x="5632167" y="4950705"/>
            <a:ext cx="5963841" cy="1035878"/>
          </a:xfrm>
          <a:prstGeom prst="rect">
            <a:avLst/>
          </a:prstGeom>
        </p:spPr>
      </p:pic>
      <p:grpSp>
        <p:nvGrpSpPr>
          <p:cNvPr id="38" name="组合 37">
            <a:extLst>
              <a:ext uri="{FF2B5EF4-FFF2-40B4-BE49-F238E27FC236}">
                <a16:creationId xmlns:a16="http://schemas.microsoft.com/office/drawing/2014/main" id="{EA055FDD-5864-4658-9805-3E427936D986}"/>
              </a:ext>
            </a:extLst>
          </p:cNvPr>
          <p:cNvGrpSpPr/>
          <p:nvPr/>
        </p:nvGrpSpPr>
        <p:grpSpPr>
          <a:xfrm>
            <a:off x="6096000" y="1656537"/>
            <a:ext cx="2993635" cy="2951345"/>
            <a:chOff x="12610195" y="4625140"/>
            <a:chExt cx="1600044" cy="1577441"/>
          </a:xfrm>
        </p:grpSpPr>
        <p:grpSp>
          <p:nvGrpSpPr>
            <p:cNvPr id="39" name="组合 38">
              <a:extLst>
                <a:ext uri="{FF2B5EF4-FFF2-40B4-BE49-F238E27FC236}">
                  <a16:creationId xmlns:a16="http://schemas.microsoft.com/office/drawing/2014/main" id="{6EBC21D5-5585-42C6-990D-A1165D2E1AB8}"/>
                </a:ext>
              </a:extLst>
            </p:cNvPr>
            <p:cNvGrpSpPr/>
            <p:nvPr/>
          </p:nvGrpSpPr>
          <p:grpSpPr>
            <a:xfrm>
              <a:off x="12765070" y="4625140"/>
              <a:ext cx="1445169" cy="1447800"/>
              <a:chOff x="3287486" y="2843893"/>
              <a:chExt cx="1445169" cy="1447800"/>
            </a:xfrm>
          </p:grpSpPr>
          <p:cxnSp>
            <p:nvCxnSpPr>
              <p:cNvPr id="46" name="直接箭头连接符 45">
                <a:extLst>
                  <a:ext uri="{FF2B5EF4-FFF2-40B4-BE49-F238E27FC236}">
                    <a16:creationId xmlns:a16="http://schemas.microsoft.com/office/drawing/2014/main" id="{8E34E500-754A-4460-AFE0-FE3CCE27A4A6}"/>
                  </a:ext>
                </a:extLst>
              </p:cNvPr>
              <p:cNvCxnSpPr/>
              <p:nvPr/>
            </p:nvCxnSpPr>
            <p:spPr>
              <a:xfrm flipV="1">
                <a:off x="3359342" y="2843893"/>
                <a:ext cx="0" cy="144780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a:extLst>
                  <a:ext uri="{FF2B5EF4-FFF2-40B4-BE49-F238E27FC236}">
                    <a16:creationId xmlns:a16="http://schemas.microsoft.com/office/drawing/2014/main" id="{4B0AB136-FAE3-4627-BE43-87AAFACFE551}"/>
                  </a:ext>
                </a:extLst>
              </p:cNvPr>
              <p:cNvCxnSpPr/>
              <p:nvPr/>
            </p:nvCxnSpPr>
            <p:spPr>
              <a:xfrm>
                <a:off x="3287486" y="4218793"/>
                <a:ext cx="1445169"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48" name="组合 47">
                <a:extLst>
                  <a:ext uri="{FF2B5EF4-FFF2-40B4-BE49-F238E27FC236}">
                    <a16:creationId xmlns:a16="http://schemas.microsoft.com/office/drawing/2014/main" id="{0A975AB2-10D2-4977-B139-EE5C26235AD6}"/>
                  </a:ext>
                </a:extLst>
              </p:cNvPr>
              <p:cNvGrpSpPr/>
              <p:nvPr/>
            </p:nvGrpSpPr>
            <p:grpSpPr>
              <a:xfrm>
                <a:off x="3359341" y="3109688"/>
                <a:ext cx="1109110" cy="1109110"/>
                <a:chOff x="3359341" y="1730688"/>
                <a:chExt cx="2488110" cy="2488110"/>
              </a:xfrm>
            </p:grpSpPr>
            <p:sp>
              <p:nvSpPr>
                <p:cNvPr id="62" name="矩形 61">
                  <a:extLst>
                    <a:ext uri="{FF2B5EF4-FFF2-40B4-BE49-F238E27FC236}">
                      <a16:creationId xmlns:a16="http://schemas.microsoft.com/office/drawing/2014/main" id="{C46E9957-D53E-487D-A1A6-A3EAC6D35032}"/>
                    </a:ext>
                  </a:extLst>
                </p:cNvPr>
                <p:cNvSpPr/>
                <p:nvPr/>
              </p:nvSpPr>
              <p:spPr>
                <a:xfrm>
                  <a:off x="3359341" y="1730688"/>
                  <a:ext cx="2488110" cy="2488110"/>
                </a:xfrm>
                <a:prstGeom prst="rect">
                  <a:avLst/>
                </a:prstGeom>
                <a:noFill/>
                <a:ln w="127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400">
                    <a:solidFill>
                      <a:schemeClr val="tx1"/>
                    </a:solidFill>
                  </a:endParaRPr>
                </a:p>
              </p:txBody>
            </p:sp>
            <p:cxnSp>
              <p:nvCxnSpPr>
                <p:cNvPr id="63" name="直接连接符 62">
                  <a:extLst>
                    <a:ext uri="{FF2B5EF4-FFF2-40B4-BE49-F238E27FC236}">
                      <a16:creationId xmlns:a16="http://schemas.microsoft.com/office/drawing/2014/main" id="{1FE80A4B-3D7F-4CCA-8CB9-2B14EC534394}"/>
                    </a:ext>
                  </a:extLst>
                </p:cNvPr>
                <p:cNvCxnSpPr>
                  <a:stCxn id="62" idx="3"/>
                  <a:endCxn id="62" idx="1"/>
                </p:cNvCxnSpPr>
                <p:nvPr/>
              </p:nvCxnSpPr>
              <p:spPr>
                <a:xfrm flipH="1">
                  <a:off x="3359341" y="2974743"/>
                  <a:ext cx="248811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BFE7A2F2-558E-415A-A691-79B763F1B678}"/>
                    </a:ext>
                  </a:extLst>
                </p:cNvPr>
                <p:cNvCxnSpPr>
                  <a:stCxn id="62" idx="0"/>
                  <a:endCxn id="62" idx="2"/>
                </p:cNvCxnSpPr>
                <p:nvPr/>
              </p:nvCxnSpPr>
              <p:spPr>
                <a:xfrm>
                  <a:off x="4603396" y="1730688"/>
                  <a:ext cx="0" cy="248811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46D69FE8-5030-4C5A-8261-77CB10EED033}"/>
                      </a:ext>
                    </a:extLst>
                  </p:cNvPr>
                  <p:cNvSpPr txBox="1"/>
                  <p:nvPr/>
                </p:nvSpPr>
                <p:spPr>
                  <a:xfrm>
                    <a:off x="3524149" y="3270197"/>
                    <a:ext cx="321230" cy="164501"/>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r>
                            <a:rPr lang="zh-CN" altLang="en-US" sz="1400" i="1" smtClean="0">
                              <a:solidFill>
                                <a:schemeClr val="tx1"/>
                              </a:solidFill>
                              <a:latin typeface="Cambria Math" panose="02040503050406030204" pitchFamily="18" charset="0"/>
                            </a:rPr>
                            <m:t>∙</m:t>
                          </m:r>
                        </m:oMath>
                      </m:oMathPara>
                    </a14:m>
                    <a:endParaRPr lang="zh-CN" altLang="en-US" sz="1400" dirty="0">
                      <a:solidFill>
                        <a:schemeClr val="tx1"/>
                      </a:solidFill>
                    </a:endParaRPr>
                  </a:p>
                </p:txBody>
              </p:sp>
            </mc:Choice>
            <mc:Fallback xmlns="">
              <p:sp>
                <p:nvSpPr>
                  <p:cNvPr id="207" name="文本框 206"/>
                  <p:cNvSpPr txBox="1">
                    <a:spLocks noRot="1" noChangeAspect="1" noMove="1" noResize="1" noEditPoints="1" noAdjustHandles="1" noChangeArrowheads="1" noChangeShapeType="1" noTextEdit="1"/>
                  </p:cNvSpPr>
                  <p:nvPr/>
                </p:nvSpPr>
                <p:spPr>
                  <a:xfrm>
                    <a:off x="3524149" y="3270197"/>
                    <a:ext cx="321230" cy="164501"/>
                  </a:xfrm>
                  <a:prstGeom prst="rect">
                    <a:avLst/>
                  </a:prstGeom>
                  <a:blipFill>
                    <a:blip r:embed="rId37"/>
                    <a:stretch>
                      <a:fillRect/>
                    </a:stretch>
                  </a:blipFill>
                  <a:ln>
                    <a:noFill/>
                  </a:ln>
                </p:spPr>
                <p:txBody>
                  <a:bodyPr/>
                  <a:lstStyle/>
                  <a:p>
                    <a:r>
                      <a:rPr lang="zh-CN" altLang="en-US">
                        <a:noFill/>
                      </a:rPr>
                      <a:t> </a:t>
                    </a:r>
                  </a:p>
                </p:txBody>
              </p:sp>
            </mc:Fallback>
          </mc:AlternateContent>
          <p:cxnSp>
            <p:nvCxnSpPr>
              <p:cNvPr id="50" name="直接连接符 49">
                <a:extLst>
                  <a:ext uri="{FF2B5EF4-FFF2-40B4-BE49-F238E27FC236}">
                    <a16:creationId xmlns:a16="http://schemas.microsoft.com/office/drawing/2014/main" id="{8B55B186-7221-4530-8DA5-C607CA4EEADC}"/>
                  </a:ext>
                </a:extLst>
              </p:cNvPr>
              <p:cNvCxnSpPr/>
              <p:nvPr/>
            </p:nvCxnSpPr>
            <p:spPr>
              <a:xfrm>
                <a:off x="3684764" y="3109688"/>
                <a:ext cx="0" cy="1109105"/>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6EA1352F-D96D-41E8-A1D7-E2CBE501115F}"/>
                  </a:ext>
                </a:extLst>
              </p:cNvPr>
              <p:cNvCxnSpPr/>
              <p:nvPr/>
            </p:nvCxnSpPr>
            <p:spPr>
              <a:xfrm>
                <a:off x="3359340" y="3465150"/>
                <a:ext cx="1103429" cy="0"/>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E9A80848-C02D-4024-81FA-7DCDE4ABBE0C}"/>
                      </a:ext>
                    </a:extLst>
                  </p:cNvPr>
                  <p:cNvSpPr txBox="1"/>
                  <p:nvPr/>
                </p:nvSpPr>
                <p:spPr>
                  <a:xfrm>
                    <a:off x="3699228" y="3316519"/>
                    <a:ext cx="75739" cy="115151"/>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i="1" smtClean="0">
                              <a:solidFill>
                                <a:schemeClr val="tx1"/>
                              </a:solidFill>
                              <a:latin typeface="Cambria Math" panose="02040503050406030204" pitchFamily="18" charset="0"/>
                            </a:rPr>
                            <m:t>𝑥</m:t>
                          </m:r>
                        </m:oMath>
                      </m:oMathPara>
                    </a14:m>
                    <a:endParaRPr lang="zh-CN" altLang="en-US" sz="1400" dirty="0">
                      <a:solidFill>
                        <a:schemeClr val="tx1"/>
                      </a:solidFill>
                    </a:endParaRPr>
                  </a:p>
                </p:txBody>
              </p:sp>
            </mc:Choice>
            <mc:Fallback xmlns="">
              <p:sp>
                <p:nvSpPr>
                  <p:cNvPr id="219" name="文本框 218"/>
                  <p:cNvSpPr txBox="1">
                    <a:spLocks noRot="1" noChangeAspect="1" noMove="1" noResize="1" noEditPoints="1" noAdjustHandles="1" noChangeArrowheads="1" noChangeShapeType="1" noTextEdit="1"/>
                  </p:cNvSpPr>
                  <p:nvPr/>
                </p:nvSpPr>
                <p:spPr>
                  <a:xfrm>
                    <a:off x="3699228" y="3316519"/>
                    <a:ext cx="75739" cy="115151"/>
                  </a:xfrm>
                  <a:prstGeom prst="rect">
                    <a:avLst/>
                  </a:prstGeom>
                  <a:blipFill>
                    <a:blip r:embed="rId38"/>
                    <a:stretch>
                      <a:fillRect l="-17391" r="-1304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15104A73-2E42-4488-895C-0E9C7770DFD5}"/>
                      </a:ext>
                    </a:extLst>
                  </p:cNvPr>
                  <p:cNvSpPr txBox="1"/>
                  <p:nvPr/>
                </p:nvSpPr>
                <p:spPr>
                  <a:xfrm>
                    <a:off x="3305463" y="4059920"/>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1</m:t>
                              </m:r>
                            </m:sub>
                          </m:sSub>
                        </m:oMath>
                      </m:oMathPara>
                    </a14:m>
                    <a:endParaRPr lang="zh-CN" altLang="en-US" sz="1400" dirty="0">
                      <a:solidFill>
                        <a:schemeClr val="tx1"/>
                      </a:solidFill>
                    </a:endParaRPr>
                  </a:p>
                </p:txBody>
              </p:sp>
            </mc:Choice>
            <mc:Fallback xmlns="">
              <p:sp>
                <p:nvSpPr>
                  <p:cNvPr id="220" name="文本框 219"/>
                  <p:cNvSpPr txBox="1">
                    <a:spLocks noRot="1" noChangeAspect="1" noMove="1" noResize="1" noEditPoints="1" noAdjustHandles="1" noChangeArrowheads="1" noChangeShapeType="1" noTextEdit="1"/>
                  </p:cNvSpPr>
                  <p:nvPr/>
                </p:nvSpPr>
                <p:spPr>
                  <a:xfrm>
                    <a:off x="3305463" y="4059920"/>
                    <a:ext cx="269885" cy="164501"/>
                  </a:xfrm>
                  <a:prstGeom prst="rect">
                    <a:avLst/>
                  </a:prstGeom>
                  <a:blipFill>
                    <a:blip r:embed="rId3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49DB5E7A-3DA8-4990-A971-FE44AE575895}"/>
                      </a:ext>
                    </a:extLst>
                  </p:cNvPr>
                  <p:cNvSpPr txBox="1"/>
                  <p:nvPr/>
                </p:nvSpPr>
                <p:spPr>
                  <a:xfrm>
                    <a:off x="3876146" y="4057408"/>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2</m:t>
                              </m:r>
                            </m:sub>
                          </m:sSub>
                        </m:oMath>
                      </m:oMathPara>
                    </a14:m>
                    <a:endParaRPr lang="zh-CN" altLang="en-US" sz="1400" dirty="0">
                      <a:solidFill>
                        <a:schemeClr val="tx1"/>
                      </a:solidFill>
                    </a:endParaRPr>
                  </a:p>
                </p:txBody>
              </p:sp>
            </mc:Choice>
            <mc:Fallback xmlns="">
              <p:sp>
                <p:nvSpPr>
                  <p:cNvPr id="221" name="文本框 220"/>
                  <p:cNvSpPr txBox="1">
                    <a:spLocks noRot="1" noChangeAspect="1" noMove="1" noResize="1" noEditPoints="1" noAdjustHandles="1" noChangeArrowheads="1" noChangeShapeType="1" noTextEdit="1"/>
                  </p:cNvSpPr>
                  <p:nvPr/>
                </p:nvSpPr>
                <p:spPr>
                  <a:xfrm>
                    <a:off x="3876146" y="4057408"/>
                    <a:ext cx="269885" cy="164501"/>
                  </a:xfrm>
                  <a:prstGeom prst="rect">
                    <a:avLst/>
                  </a:prstGeom>
                  <a:blipFill>
                    <a:blip r:embed="rId4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0FD153C7-2C9D-493C-878E-00E9D8672720}"/>
                      </a:ext>
                    </a:extLst>
                  </p:cNvPr>
                  <p:cNvSpPr txBox="1"/>
                  <p:nvPr/>
                </p:nvSpPr>
                <p:spPr>
                  <a:xfrm>
                    <a:off x="4427860" y="4057408"/>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3</m:t>
                              </m:r>
                            </m:sub>
                          </m:sSub>
                        </m:oMath>
                      </m:oMathPara>
                    </a14:m>
                    <a:endParaRPr lang="zh-CN" altLang="en-US" sz="1400" dirty="0">
                      <a:solidFill>
                        <a:schemeClr val="tx1"/>
                      </a:solidFill>
                    </a:endParaRPr>
                  </a:p>
                </p:txBody>
              </p:sp>
            </mc:Choice>
            <mc:Fallback xmlns="">
              <p:sp>
                <p:nvSpPr>
                  <p:cNvPr id="222" name="文本框 221"/>
                  <p:cNvSpPr txBox="1">
                    <a:spLocks noRot="1" noChangeAspect="1" noMove="1" noResize="1" noEditPoints="1" noAdjustHandles="1" noChangeArrowheads="1" noChangeShapeType="1" noTextEdit="1"/>
                  </p:cNvSpPr>
                  <p:nvPr/>
                </p:nvSpPr>
                <p:spPr>
                  <a:xfrm>
                    <a:off x="4427860" y="4057408"/>
                    <a:ext cx="269885" cy="164501"/>
                  </a:xfrm>
                  <a:prstGeom prst="rect">
                    <a:avLst/>
                  </a:prstGeom>
                  <a:blipFill>
                    <a:blip r:embed="rId4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C573F4ED-EC96-475C-BAC9-2502B1500948}"/>
                      </a:ext>
                    </a:extLst>
                  </p:cNvPr>
                  <p:cNvSpPr txBox="1"/>
                  <p:nvPr/>
                </p:nvSpPr>
                <p:spPr>
                  <a:xfrm>
                    <a:off x="3313144" y="3513754"/>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4</m:t>
                              </m:r>
                            </m:sub>
                          </m:sSub>
                        </m:oMath>
                      </m:oMathPara>
                    </a14:m>
                    <a:endParaRPr lang="zh-CN" altLang="en-US" sz="1400" dirty="0">
                      <a:solidFill>
                        <a:schemeClr val="tx1"/>
                      </a:solidFill>
                    </a:endParaRPr>
                  </a:p>
                </p:txBody>
              </p:sp>
            </mc:Choice>
            <mc:Fallback xmlns="">
              <p:sp>
                <p:nvSpPr>
                  <p:cNvPr id="223" name="文本框 222"/>
                  <p:cNvSpPr txBox="1">
                    <a:spLocks noRot="1" noChangeAspect="1" noMove="1" noResize="1" noEditPoints="1" noAdjustHandles="1" noChangeArrowheads="1" noChangeShapeType="1" noTextEdit="1"/>
                  </p:cNvSpPr>
                  <p:nvPr/>
                </p:nvSpPr>
                <p:spPr>
                  <a:xfrm>
                    <a:off x="3313144" y="3513754"/>
                    <a:ext cx="269885" cy="164501"/>
                  </a:xfrm>
                  <a:prstGeom prst="rect">
                    <a:avLst/>
                  </a:prstGeom>
                  <a:blipFill>
                    <a:blip r:embed="rId4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99F77534-3F3B-41C0-83DB-1E96AB2D67F6}"/>
                      </a:ext>
                    </a:extLst>
                  </p:cNvPr>
                  <p:cNvSpPr txBox="1"/>
                  <p:nvPr/>
                </p:nvSpPr>
                <p:spPr>
                  <a:xfrm>
                    <a:off x="3847465" y="3513975"/>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5</m:t>
                              </m:r>
                            </m:sub>
                          </m:sSub>
                        </m:oMath>
                      </m:oMathPara>
                    </a14:m>
                    <a:endParaRPr lang="zh-CN" altLang="en-US" sz="1400" dirty="0">
                      <a:solidFill>
                        <a:schemeClr val="tx1"/>
                      </a:solidFill>
                    </a:endParaRPr>
                  </a:p>
                </p:txBody>
              </p:sp>
            </mc:Choice>
            <mc:Fallback xmlns="">
              <p:sp>
                <p:nvSpPr>
                  <p:cNvPr id="224" name="文本框 223"/>
                  <p:cNvSpPr txBox="1">
                    <a:spLocks noRot="1" noChangeAspect="1" noMove="1" noResize="1" noEditPoints="1" noAdjustHandles="1" noChangeArrowheads="1" noChangeShapeType="1" noTextEdit="1"/>
                  </p:cNvSpPr>
                  <p:nvPr/>
                </p:nvSpPr>
                <p:spPr>
                  <a:xfrm>
                    <a:off x="3847465" y="3513975"/>
                    <a:ext cx="269885" cy="164501"/>
                  </a:xfrm>
                  <a:prstGeom prst="rect">
                    <a:avLst/>
                  </a:prstGeom>
                  <a:blipFill>
                    <a:blip r:embed="rId4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7B4A6CFB-99B9-45CA-B5D9-1987DFCAF73A}"/>
                      </a:ext>
                    </a:extLst>
                  </p:cNvPr>
                  <p:cNvSpPr txBox="1"/>
                  <p:nvPr/>
                </p:nvSpPr>
                <p:spPr>
                  <a:xfrm>
                    <a:off x="4402019" y="3519284"/>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6</m:t>
                              </m:r>
                            </m:sub>
                          </m:sSub>
                        </m:oMath>
                      </m:oMathPara>
                    </a14:m>
                    <a:endParaRPr lang="zh-CN" altLang="en-US" sz="1400" dirty="0">
                      <a:solidFill>
                        <a:schemeClr val="tx1"/>
                      </a:solidFill>
                    </a:endParaRPr>
                  </a:p>
                </p:txBody>
              </p:sp>
            </mc:Choice>
            <mc:Fallback xmlns="">
              <p:sp>
                <p:nvSpPr>
                  <p:cNvPr id="225" name="文本框 224"/>
                  <p:cNvSpPr txBox="1">
                    <a:spLocks noRot="1" noChangeAspect="1" noMove="1" noResize="1" noEditPoints="1" noAdjustHandles="1" noChangeArrowheads="1" noChangeShapeType="1" noTextEdit="1"/>
                  </p:cNvSpPr>
                  <p:nvPr/>
                </p:nvSpPr>
                <p:spPr>
                  <a:xfrm>
                    <a:off x="4402019" y="3519284"/>
                    <a:ext cx="269885" cy="164501"/>
                  </a:xfrm>
                  <a:prstGeom prst="rect">
                    <a:avLst/>
                  </a:prstGeom>
                  <a:blipFill>
                    <a:blip r:embed="rId4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EE8BF607-20CD-4309-BF91-607A9B8D01EF}"/>
                      </a:ext>
                    </a:extLst>
                  </p:cNvPr>
                  <p:cNvSpPr txBox="1"/>
                  <p:nvPr/>
                </p:nvSpPr>
                <p:spPr>
                  <a:xfrm>
                    <a:off x="3305464" y="2951860"/>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7</m:t>
                              </m:r>
                            </m:sub>
                          </m:sSub>
                        </m:oMath>
                      </m:oMathPara>
                    </a14:m>
                    <a:endParaRPr lang="zh-CN" altLang="en-US" sz="1400" dirty="0">
                      <a:solidFill>
                        <a:schemeClr val="tx1"/>
                      </a:solidFill>
                    </a:endParaRPr>
                  </a:p>
                </p:txBody>
              </p:sp>
            </mc:Choice>
            <mc:Fallback xmlns="">
              <p:sp>
                <p:nvSpPr>
                  <p:cNvPr id="226" name="文本框 225"/>
                  <p:cNvSpPr txBox="1">
                    <a:spLocks noRot="1" noChangeAspect="1" noMove="1" noResize="1" noEditPoints="1" noAdjustHandles="1" noChangeArrowheads="1" noChangeShapeType="1" noTextEdit="1"/>
                  </p:cNvSpPr>
                  <p:nvPr/>
                </p:nvSpPr>
                <p:spPr>
                  <a:xfrm>
                    <a:off x="3305464" y="2951860"/>
                    <a:ext cx="269885" cy="164501"/>
                  </a:xfrm>
                  <a:prstGeom prst="rect">
                    <a:avLst/>
                  </a:prstGeom>
                  <a:blipFill>
                    <a:blip r:embed="rId4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EE8B238C-4010-4F06-BC1C-BC9407CA50E5}"/>
                      </a:ext>
                    </a:extLst>
                  </p:cNvPr>
                  <p:cNvSpPr txBox="1"/>
                  <p:nvPr/>
                </p:nvSpPr>
                <p:spPr>
                  <a:xfrm>
                    <a:off x="3857177" y="2951860"/>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8</m:t>
                              </m:r>
                            </m:sub>
                          </m:sSub>
                        </m:oMath>
                      </m:oMathPara>
                    </a14:m>
                    <a:endParaRPr lang="zh-CN" altLang="en-US" sz="1400" dirty="0">
                      <a:solidFill>
                        <a:schemeClr val="tx1"/>
                      </a:solidFill>
                    </a:endParaRPr>
                  </a:p>
                </p:txBody>
              </p:sp>
            </mc:Choice>
            <mc:Fallback xmlns="">
              <p:sp>
                <p:nvSpPr>
                  <p:cNvPr id="227" name="文本框 226"/>
                  <p:cNvSpPr txBox="1">
                    <a:spLocks noRot="1" noChangeAspect="1" noMove="1" noResize="1" noEditPoints="1" noAdjustHandles="1" noChangeArrowheads="1" noChangeShapeType="1" noTextEdit="1"/>
                  </p:cNvSpPr>
                  <p:nvPr/>
                </p:nvSpPr>
                <p:spPr>
                  <a:xfrm>
                    <a:off x="3857177" y="2951860"/>
                    <a:ext cx="269885" cy="164501"/>
                  </a:xfrm>
                  <a:prstGeom prst="rect">
                    <a:avLst/>
                  </a:prstGeom>
                  <a:blipFill>
                    <a:blip r:embed="rId4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02870DCC-0A5D-4D0F-8072-D051350B38F7}"/>
                      </a:ext>
                    </a:extLst>
                  </p:cNvPr>
                  <p:cNvSpPr txBox="1"/>
                  <p:nvPr/>
                </p:nvSpPr>
                <p:spPr>
                  <a:xfrm>
                    <a:off x="4408890" y="2953469"/>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𝐶</m:t>
                              </m:r>
                            </m:e>
                            <m:sub>
                              <m:r>
                                <a:rPr lang="en-US" altLang="zh-CN" sz="1400" b="0" i="1" smtClean="0">
                                  <a:solidFill>
                                    <a:schemeClr val="tx1"/>
                                  </a:solidFill>
                                  <a:latin typeface="Cambria Math" panose="02040503050406030204" pitchFamily="18" charset="0"/>
                                </a:rPr>
                                <m:t>9</m:t>
                              </m:r>
                            </m:sub>
                          </m:sSub>
                        </m:oMath>
                      </m:oMathPara>
                    </a14:m>
                    <a:endParaRPr lang="zh-CN" altLang="en-US" sz="1400" dirty="0">
                      <a:solidFill>
                        <a:schemeClr val="tx1"/>
                      </a:solidFill>
                    </a:endParaRPr>
                  </a:p>
                </p:txBody>
              </p:sp>
            </mc:Choice>
            <mc:Fallback xmlns="">
              <p:sp>
                <p:nvSpPr>
                  <p:cNvPr id="228" name="文本框 227"/>
                  <p:cNvSpPr txBox="1">
                    <a:spLocks noRot="1" noChangeAspect="1" noMove="1" noResize="1" noEditPoints="1" noAdjustHandles="1" noChangeArrowheads="1" noChangeShapeType="1" noTextEdit="1"/>
                  </p:cNvSpPr>
                  <p:nvPr/>
                </p:nvSpPr>
                <p:spPr>
                  <a:xfrm>
                    <a:off x="4408890" y="2953469"/>
                    <a:ext cx="269885" cy="164501"/>
                  </a:xfrm>
                  <a:prstGeom prst="rect">
                    <a:avLst/>
                  </a:prstGeom>
                  <a:blipFill>
                    <a:blip r:embed="rId47"/>
                    <a:stretch>
                      <a:fillRect/>
                    </a:stretch>
                  </a:blipFill>
                  <a:ln>
                    <a:no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C1872112-DE88-4F19-907F-CC2D8D09037F}"/>
                    </a:ext>
                  </a:extLst>
                </p:cNvPr>
                <p:cNvSpPr txBox="1"/>
                <p:nvPr/>
              </p:nvSpPr>
              <p:spPr>
                <a:xfrm>
                  <a:off x="12713914" y="6038080"/>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400" i="1" smtClean="0">
                            <a:solidFill>
                              <a:schemeClr val="tx1"/>
                            </a:solidFill>
                            <a:latin typeface="Cambria Math" panose="02040503050406030204" pitchFamily="18" charset="0"/>
                          </a:rPr>
                          <m:t>0</m:t>
                        </m:r>
                      </m:oMath>
                    </m:oMathPara>
                  </a14:m>
                  <a:endParaRPr lang="zh-CN" altLang="en-US" sz="1400" dirty="0">
                    <a:solidFill>
                      <a:schemeClr val="tx1"/>
                    </a:solidFill>
                  </a:endParaRPr>
                </a:p>
              </p:txBody>
            </p:sp>
          </mc:Choice>
          <mc:Fallback xmlns="">
            <p:sp>
              <p:nvSpPr>
                <p:cNvPr id="198" name="文本框 197"/>
                <p:cNvSpPr txBox="1">
                  <a:spLocks noRot="1" noChangeAspect="1" noMove="1" noResize="1" noEditPoints="1" noAdjustHandles="1" noChangeArrowheads="1" noChangeShapeType="1" noTextEdit="1"/>
                </p:cNvSpPr>
                <p:nvPr/>
              </p:nvSpPr>
              <p:spPr>
                <a:xfrm>
                  <a:off x="12713914" y="6038080"/>
                  <a:ext cx="269885" cy="164501"/>
                </a:xfrm>
                <a:prstGeom prst="rect">
                  <a:avLst/>
                </a:prstGeom>
                <a:blipFill>
                  <a:blip r:embed="rId4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98B05650-26A9-4E1A-9954-F2BA534B610A}"/>
                    </a:ext>
                  </a:extLst>
                </p:cNvPr>
                <p:cNvSpPr txBox="1"/>
                <p:nvPr/>
              </p:nvSpPr>
              <p:spPr>
                <a:xfrm>
                  <a:off x="12610195" y="5906673"/>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400" i="1" smtClean="0">
                            <a:solidFill>
                              <a:schemeClr val="tx1"/>
                            </a:solidFill>
                            <a:latin typeface="Cambria Math" panose="02040503050406030204" pitchFamily="18" charset="0"/>
                          </a:rPr>
                          <m:t>0</m:t>
                        </m:r>
                      </m:oMath>
                    </m:oMathPara>
                  </a14:m>
                  <a:endParaRPr lang="zh-CN" altLang="en-US" sz="1400" dirty="0">
                    <a:solidFill>
                      <a:schemeClr val="tx1"/>
                    </a:solidFill>
                  </a:endParaRPr>
                </a:p>
              </p:txBody>
            </p:sp>
          </mc:Choice>
          <mc:Fallback xmlns="">
            <p:sp>
              <p:nvSpPr>
                <p:cNvPr id="199" name="文本框 198"/>
                <p:cNvSpPr txBox="1">
                  <a:spLocks noRot="1" noChangeAspect="1" noMove="1" noResize="1" noEditPoints="1" noAdjustHandles="1" noChangeArrowheads="1" noChangeShapeType="1" noTextEdit="1"/>
                </p:cNvSpPr>
                <p:nvPr/>
              </p:nvSpPr>
              <p:spPr>
                <a:xfrm>
                  <a:off x="12610195" y="5906673"/>
                  <a:ext cx="269885" cy="164501"/>
                </a:xfrm>
                <a:prstGeom prst="rect">
                  <a:avLst/>
                </a:prstGeom>
                <a:blipFill>
                  <a:blip r:embed="rId4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C66A4CA6-AECF-4D37-A35B-14A687406266}"/>
                    </a:ext>
                  </a:extLst>
                </p:cNvPr>
                <p:cNvSpPr txBox="1"/>
                <p:nvPr/>
              </p:nvSpPr>
              <p:spPr>
                <a:xfrm>
                  <a:off x="13285119" y="6038080"/>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1</m:t>
                        </m:r>
                      </m:oMath>
                    </m:oMathPara>
                  </a14:m>
                  <a:endParaRPr lang="zh-CN" altLang="en-US" sz="1400" dirty="0">
                    <a:solidFill>
                      <a:schemeClr val="tx1"/>
                    </a:solidFill>
                  </a:endParaRPr>
                </a:p>
              </p:txBody>
            </p:sp>
          </mc:Choice>
          <mc:Fallback xmlns="">
            <p:sp>
              <p:nvSpPr>
                <p:cNvPr id="200" name="文本框 199"/>
                <p:cNvSpPr txBox="1">
                  <a:spLocks noRot="1" noChangeAspect="1" noMove="1" noResize="1" noEditPoints="1" noAdjustHandles="1" noChangeArrowheads="1" noChangeShapeType="1" noTextEdit="1"/>
                </p:cNvSpPr>
                <p:nvPr/>
              </p:nvSpPr>
              <p:spPr>
                <a:xfrm>
                  <a:off x="13285119" y="6038080"/>
                  <a:ext cx="269885" cy="164501"/>
                </a:xfrm>
                <a:prstGeom prst="rect">
                  <a:avLst/>
                </a:prstGeom>
                <a:blipFill>
                  <a:blip r:embed="rId5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63D3A5CB-82D0-4843-8A65-BF4F6DF5FF5C}"/>
                    </a:ext>
                  </a:extLst>
                </p:cNvPr>
                <p:cNvSpPr txBox="1"/>
                <p:nvPr/>
              </p:nvSpPr>
              <p:spPr>
                <a:xfrm>
                  <a:off x="13827629" y="6038080"/>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2</m:t>
                        </m:r>
                      </m:oMath>
                    </m:oMathPara>
                  </a14:m>
                  <a:endParaRPr lang="zh-CN" altLang="en-US" sz="1400" dirty="0">
                    <a:solidFill>
                      <a:schemeClr val="tx1"/>
                    </a:solidFill>
                  </a:endParaRPr>
                </a:p>
              </p:txBody>
            </p:sp>
          </mc:Choice>
          <mc:Fallback xmlns="">
            <p:sp>
              <p:nvSpPr>
                <p:cNvPr id="201" name="文本框 200"/>
                <p:cNvSpPr txBox="1">
                  <a:spLocks noRot="1" noChangeAspect="1" noMove="1" noResize="1" noEditPoints="1" noAdjustHandles="1" noChangeArrowheads="1" noChangeShapeType="1" noTextEdit="1"/>
                </p:cNvSpPr>
                <p:nvPr/>
              </p:nvSpPr>
              <p:spPr>
                <a:xfrm>
                  <a:off x="13827629" y="6038080"/>
                  <a:ext cx="269885" cy="164501"/>
                </a:xfrm>
                <a:prstGeom prst="rect">
                  <a:avLst/>
                </a:prstGeom>
                <a:blipFill>
                  <a:blip r:embed="rId5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CF46872F-6B12-41AB-A106-AD0C570E9B82}"/>
                    </a:ext>
                  </a:extLst>
                </p:cNvPr>
                <p:cNvSpPr txBox="1"/>
                <p:nvPr/>
              </p:nvSpPr>
              <p:spPr>
                <a:xfrm>
                  <a:off x="12610195" y="5363793"/>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1</m:t>
                        </m:r>
                      </m:oMath>
                    </m:oMathPara>
                  </a14:m>
                  <a:endParaRPr lang="zh-CN" altLang="en-US" sz="1400" dirty="0">
                    <a:solidFill>
                      <a:schemeClr val="tx1"/>
                    </a:solidFill>
                  </a:endParaRPr>
                </a:p>
              </p:txBody>
            </p:sp>
          </mc:Choice>
          <mc:Fallback xmlns="">
            <p:sp>
              <p:nvSpPr>
                <p:cNvPr id="202" name="文本框 201"/>
                <p:cNvSpPr txBox="1">
                  <a:spLocks noRot="1" noChangeAspect="1" noMove="1" noResize="1" noEditPoints="1" noAdjustHandles="1" noChangeArrowheads="1" noChangeShapeType="1" noTextEdit="1"/>
                </p:cNvSpPr>
                <p:nvPr/>
              </p:nvSpPr>
              <p:spPr>
                <a:xfrm>
                  <a:off x="12610195" y="5363793"/>
                  <a:ext cx="269885" cy="164501"/>
                </a:xfrm>
                <a:prstGeom prst="rect">
                  <a:avLst/>
                </a:prstGeom>
                <a:blipFill>
                  <a:blip r:embed="rId5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47BBD1BD-8F94-4B09-8AEC-6610F43ECA4A}"/>
                    </a:ext>
                  </a:extLst>
                </p:cNvPr>
                <p:cNvSpPr txBox="1"/>
                <p:nvPr/>
              </p:nvSpPr>
              <p:spPr>
                <a:xfrm>
                  <a:off x="12610195" y="4779005"/>
                  <a:ext cx="269885" cy="164501"/>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2</m:t>
                        </m:r>
                      </m:oMath>
                    </m:oMathPara>
                  </a14:m>
                  <a:endParaRPr lang="zh-CN" altLang="en-US" sz="1400" dirty="0">
                    <a:solidFill>
                      <a:schemeClr val="tx1"/>
                    </a:solidFill>
                  </a:endParaRPr>
                </a:p>
              </p:txBody>
            </p:sp>
          </mc:Choice>
          <mc:Fallback xmlns="">
            <p:sp>
              <p:nvSpPr>
                <p:cNvPr id="203" name="文本框 202"/>
                <p:cNvSpPr txBox="1">
                  <a:spLocks noRot="1" noChangeAspect="1" noMove="1" noResize="1" noEditPoints="1" noAdjustHandles="1" noChangeArrowheads="1" noChangeShapeType="1" noTextEdit="1"/>
                </p:cNvSpPr>
                <p:nvPr/>
              </p:nvSpPr>
              <p:spPr>
                <a:xfrm>
                  <a:off x="12610195" y="4779005"/>
                  <a:ext cx="269885" cy="164501"/>
                </a:xfrm>
                <a:prstGeom prst="rect">
                  <a:avLst/>
                </a:prstGeom>
                <a:blipFill>
                  <a:blip r:embed="rId52"/>
                  <a:stretch>
                    <a:fillRect/>
                  </a:stretch>
                </a:blipFill>
                <a:ln>
                  <a:noFill/>
                </a:ln>
              </p:spPr>
              <p:txBody>
                <a:bodyPr/>
                <a:lstStyle/>
                <a:p>
                  <a:r>
                    <a:rPr lang="zh-CN" altLang="en-US">
                      <a:noFill/>
                    </a:rPr>
                    <a:t> </a:t>
                  </a:r>
                </a:p>
              </p:txBody>
            </p:sp>
          </mc:Fallback>
        </mc:AlternateContent>
      </p:grpSp>
      <p:cxnSp>
        <p:nvCxnSpPr>
          <p:cNvPr id="5" name="直接连接符 4">
            <a:extLst>
              <a:ext uri="{FF2B5EF4-FFF2-40B4-BE49-F238E27FC236}">
                <a16:creationId xmlns:a16="http://schemas.microsoft.com/office/drawing/2014/main" id="{1871E23C-9787-4B79-B3BA-78039D8AC5E3}"/>
              </a:ext>
            </a:extLst>
          </p:cNvPr>
          <p:cNvCxnSpPr>
            <a:cxnSpLocks/>
          </p:cNvCxnSpPr>
          <p:nvPr/>
        </p:nvCxnSpPr>
        <p:spPr>
          <a:xfrm flipH="1">
            <a:off x="6520205" y="4228934"/>
            <a:ext cx="1037557"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55F8DBC-3FFB-4BB9-85DE-A1C20AFE04B1}"/>
              </a:ext>
            </a:extLst>
          </p:cNvPr>
          <p:cNvCxnSpPr>
            <a:cxnSpLocks/>
          </p:cNvCxnSpPr>
          <p:nvPr/>
        </p:nvCxnSpPr>
        <p:spPr>
          <a:xfrm flipH="1">
            <a:off x="6520204" y="3191388"/>
            <a:ext cx="1037557"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CC8F4560-8FD6-4A23-9E97-9F8C68537C65}"/>
              </a:ext>
            </a:extLst>
          </p:cNvPr>
          <p:cNvCxnSpPr>
            <a:cxnSpLocks/>
          </p:cNvCxnSpPr>
          <p:nvPr/>
        </p:nvCxnSpPr>
        <p:spPr>
          <a:xfrm flipH="1">
            <a:off x="6520204" y="2169327"/>
            <a:ext cx="1037557"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1221C822-C406-41E4-AF09-7B1370712189}"/>
              </a:ext>
            </a:extLst>
          </p:cNvPr>
          <p:cNvCxnSpPr>
            <a:cxnSpLocks/>
          </p:cNvCxnSpPr>
          <p:nvPr/>
        </p:nvCxnSpPr>
        <p:spPr>
          <a:xfrm flipH="1">
            <a:off x="7557762" y="4228934"/>
            <a:ext cx="103755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1EF9F5C-AEA8-4BCF-8DF3-1970BC1FE207}"/>
              </a:ext>
            </a:extLst>
          </p:cNvPr>
          <p:cNvCxnSpPr>
            <a:cxnSpLocks/>
          </p:cNvCxnSpPr>
          <p:nvPr/>
        </p:nvCxnSpPr>
        <p:spPr>
          <a:xfrm flipH="1">
            <a:off x="7547130" y="3191388"/>
            <a:ext cx="103755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52FF2ECB-CA77-40FE-8064-E606B0CA2EAB}"/>
              </a:ext>
            </a:extLst>
          </p:cNvPr>
          <p:cNvCxnSpPr>
            <a:cxnSpLocks/>
          </p:cNvCxnSpPr>
          <p:nvPr/>
        </p:nvCxnSpPr>
        <p:spPr>
          <a:xfrm flipH="1">
            <a:off x="7547130" y="2169327"/>
            <a:ext cx="103755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EBA45F6E-14D6-49EA-A74E-B7285BB7EF97}"/>
              </a:ext>
            </a:extLst>
          </p:cNvPr>
          <p:cNvCxnSpPr>
            <a:cxnSpLocks/>
            <a:endCxn id="62" idx="3"/>
          </p:cNvCxnSpPr>
          <p:nvPr/>
        </p:nvCxnSpPr>
        <p:spPr>
          <a:xfrm flipH="1">
            <a:off x="8595318" y="2166317"/>
            <a:ext cx="4" cy="1025071"/>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9807943C-50BB-4F6C-95C9-F57779FB4023}"/>
              </a:ext>
            </a:extLst>
          </p:cNvPr>
          <p:cNvCxnSpPr>
            <a:cxnSpLocks/>
          </p:cNvCxnSpPr>
          <p:nvPr/>
        </p:nvCxnSpPr>
        <p:spPr>
          <a:xfrm flipH="1">
            <a:off x="7564130" y="2168450"/>
            <a:ext cx="4" cy="1025071"/>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47F910DB-1660-4008-9576-A7E6876E5C64}"/>
              </a:ext>
            </a:extLst>
          </p:cNvPr>
          <p:cNvCxnSpPr>
            <a:cxnSpLocks/>
          </p:cNvCxnSpPr>
          <p:nvPr/>
        </p:nvCxnSpPr>
        <p:spPr>
          <a:xfrm flipH="1">
            <a:off x="6532946" y="2168450"/>
            <a:ext cx="4" cy="1025071"/>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310B4931-0951-4BB7-A9D6-153911DD83BD}"/>
              </a:ext>
            </a:extLst>
          </p:cNvPr>
          <p:cNvCxnSpPr>
            <a:cxnSpLocks/>
          </p:cNvCxnSpPr>
          <p:nvPr/>
        </p:nvCxnSpPr>
        <p:spPr>
          <a:xfrm flipH="1">
            <a:off x="8595322" y="3206768"/>
            <a:ext cx="4" cy="1025071"/>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0F730658-3702-43F5-8F59-33584F2A468F}"/>
              </a:ext>
            </a:extLst>
          </p:cNvPr>
          <p:cNvCxnSpPr>
            <a:cxnSpLocks/>
          </p:cNvCxnSpPr>
          <p:nvPr/>
        </p:nvCxnSpPr>
        <p:spPr>
          <a:xfrm flipH="1">
            <a:off x="7557754" y="3217604"/>
            <a:ext cx="4" cy="1025071"/>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7F52927A-E54A-4866-975A-19907AF6588F}"/>
              </a:ext>
            </a:extLst>
          </p:cNvPr>
          <p:cNvCxnSpPr>
            <a:cxnSpLocks/>
          </p:cNvCxnSpPr>
          <p:nvPr/>
        </p:nvCxnSpPr>
        <p:spPr>
          <a:xfrm flipH="1">
            <a:off x="6532950" y="3226206"/>
            <a:ext cx="4" cy="1025071"/>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501173"/>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638AB-0965-41C0-A3AB-7B47F0055CC0}"/>
              </a:ext>
            </a:extLst>
          </p:cNvPr>
          <p:cNvSpPr>
            <a:spLocks noGrp="1"/>
          </p:cNvSpPr>
          <p:nvPr>
            <p:ph type="title"/>
          </p:nvPr>
        </p:nvSpPr>
        <p:spPr/>
        <p:txBody>
          <a:bodyPr/>
          <a:lstStyle/>
          <a:p>
            <a:r>
              <a:rPr lang="en-US" altLang="zh-CN" b="1" dirty="0"/>
              <a:t>Lattice Ensemble</a:t>
            </a:r>
            <a:endParaRPr lang="zh-CN" altLang="en-US" b="1" dirty="0"/>
          </a:p>
        </p:txBody>
      </p:sp>
      <p:grpSp>
        <p:nvGrpSpPr>
          <p:cNvPr id="7" name="组合 6">
            <a:extLst>
              <a:ext uri="{FF2B5EF4-FFF2-40B4-BE49-F238E27FC236}">
                <a16:creationId xmlns:a16="http://schemas.microsoft.com/office/drawing/2014/main" id="{90593D9F-1F40-4DE3-BF82-420398AADAE9}"/>
              </a:ext>
            </a:extLst>
          </p:cNvPr>
          <p:cNvGrpSpPr/>
          <p:nvPr/>
        </p:nvGrpSpPr>
        <p:grpSpPr>
          <a:xfrm>
            <a:off x="425628" y="1896827"/>
            <a:ext cx="12659441" cy="3731906"/>
            <a:chOff x="4488874" y="3744651"/>
            <a:chExt cx="12659441" cy="3731906"/>
          </a:xfrm>
        </p:grpSpPr>
        <p:sp>
          <p:nvSpPr>
            <p:cNvPr id="8" name="流程图: 磁盘 3">
              <a:extLst>
                <a:ext uri="{FF2B5EF4-FFF2-40B4-BE49-F238E27FC236}">
                  <a16:creationId xmlns:a16="http://schemas.microsoft.com/office/drawing/2014/main" id="{79505CD9-8723-470D-93CE-6DF1DD0470E1}"/>
                </a:ext>
              </a:extLst>
            </p:cNvPr>
            <p:cNvSpPr/>
            <p:nvPr/>
          </p:nvSpPr>
          <p:spPr>
            <a:xfrm>
              <a:off x="4488874" y="5101308"/>
              <a:ext cx="1272943" cy="1651470"/>
            </a:xfrm>
            <a:prstGeom prst="flowChartMagneticDisk">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altLang="zh-CN" sz="2000" dirty="0">
                  <a:solidFill>
                    <a:schemeClr val="tx1"/>
                  </a:solidFill>
                </a:rPr>
                <a:t>Dataset</a:t>
              </a:r>
              <a:endParaRPr lang="zh-CN" altLang="en-US" sz="2000" dirty="0">
                <a:solidFill>
                  <a:schemeClr val="tx1"/>
                </a:solidFill>
              </a:endParaRPr>
            </a:p>
          </p:txBody>
        </p:sp>
        <p:cxnSp>
          <p:nvCxnSpPr>
            <p:cNvPr id="9" name="直接箭头连接符 14">
              <a:extLst>
                <a:ext uri="{FF2B5EF4-FFF2-40B4-BE49-F238E27FC236}">
                  <a16:creationId xmlns:a16="http://schemas.microsoft.com/office/drawing/2014/main" id="{D2E9DF90-E98E-49AE-A954-DE1B3BE1E1B8}"/>
                </a:ext>
              </a:extLst>
            </p:cNvPr>
            <p:cNvCxnSpPr>
              <a:cxnSpLocks/>
              <a:stCxn id="23" idx="3"/>
              <a:endCxn id="14" idx="1"/>
            </p:cNvCxnSpPr>
            <p:nvPr/>
          </p:nvCxnSpPr>
          <p:spPr>
            <a:xfrm>
              <a:off x="11288872" y="4454459"/>
              <a:ext cx="1195769" cy="136189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直接箭头连接符 16">
              <a:extLst>
                <a:ext uri="{FF2B5EF4-FFF2-40B4-BE49-F238E27FC236}">
                  <a16:creationId xmlns:a16="http://schemas.microsoft.com/office/drawing/2014/main" id="{C5558141-B523-457E-B5DA-0E2A6CAF3243}"/>
                </a:ext>
              </a:extLst>
            </p:cNvPr>
            <p:cNvCxnSpPr>
              <a:cxnSpLocks/>
              <a:stCxn id="28" idx="3"/>
              <a:endCxn id="14" idx="1"/>
            </p:cNvCxnSpPr>
            <p:nvPr/>
          </p:nvCxnSpPr>
          <p:spPr>
            <a:xfrm>
              <a:off x="11288872" y="5135409"/>
              <a:ext cx="1195769" cy="6809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 name="直接箭头连接符 18">
              <a:extLst>
                <a:ext uri="{FF2B5EF4-FFF2-40B4-BE49-F238E27FC236}">
                  <a16:creationId xmlns:a16="http://schemas.microsoft.com/office/drawing/2014/main" id="{89A16A92-3461-4ECE-8BA4-7370AC1CFBED}"/>
                </a:ext>
              </a:extLst>
            </p:cNvPr>
            <p:cNvCxnSpPr>
              <a:cxnSpLocks/>
              <a:stCxn id="29" idx="3"/>
              <a:endCxn id="14" idx="1"/>
            </p:cNvCxnSpPr>
            <p:nvPr/>
          </p:nvCxnSpPr>
          <p:spPr>
            <a:xfrm flipV="1">
              <a:off x="11288872" y="5816358"/>
              <a:ext cx="1195769"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直接箭头连接符 22">
              <a:extLst>
                <a:ext uri="{FF2B5EF4-FFF2-40B4-BE49-F238E27FC236}">
                  <a16:creationId xmlns:a16="http://schemas.microsoft.com/office/drawing/2014/main" id="{1717D92D-F129-41A9-B71F-D1E3B6958113}"/>
                </a:ext>
              </a:extLst>
            </p:cNvPr>
            <p:cNvCxnSpPr>
              <a:cxnSpLocks/>
              <a:stCxn id="30" idx="3"/>
              <a:endCxn id="14" idx="1"/>
            </p:cNvCxnSpPr>
            <p:nvPr/>
          </p:nvCxnSpPr>
          <p:spPr>
            <a:xfrm flipV="1">
              <a:off x="11288872" y="5816358"/>
              <a:ext cx="1195769" cy="6796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直接箭头连接符 24">
              <a:extLst>
                <a:ext uri="{FF2B5EF4-FFF2-40B4-BE49-F238E27FC236}">
                  <a16:creationId xmlns:a16="http://schemas.microsoft.com/office/drawing/2014/main" id="{912687A0-750E-4A8F-AAAF-A5EBDA029825}"/>
                </a:ext>
              </a:extLst>
            </p:cNvPr>
            <p:cNvCxnSpPr>
              <a:cxnSpLocks/>
              <a:stCxn id="31" idx="3"/>
              <a:endCxn id="14" idx="1"/>
            </p:cNvCxnSpPr>
            <p:nvPr/>
          </p:nvCxnSpPr>
          <p:spPr>
            <a:xfrm flipV="1">
              <a:off x="11288872" y="5816358"/>
              <a:ext cx="1195769" cy="135925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 name="矩形 13">
              <a:extLst>
                <a:ext uri="{FF2B5EF4-FFF2-40B4-BE49-F238E27FC236}">
                  <a16:creationId xmlns:a16="http://schemas.microsoft.com/office/drawing/2014/main" id="{8FF607F8-F397-4416-8C9B-4C6B07629342}"/>
                </a:ext>
              </a:extLst>
            </p:cNvPr>
            <p:cNvSpPr/>
            <p:nvPr/>
          </p:nvSpPr>
          <p:spPr>
            <a:xfrm>
              <a:off x="12484641" y="5447976"/>
              <a:ext cx="1698172" cy="736764"/>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altLang="zh-CN" sz="2000" dirty="0"/>
                <a:t>Linear aggregation</a:t>
              </a:r>
              <a:endParaRPr lang="zh-CN" altLang="en-US" sz="2000" dirty="0"/>
            </a:p>
          </p:txBody>
        </p:sp>
        <p:cxnSp>
          <p:nvCxnSpPr>
            <p:cNvPr id="15" name="直接箭头连接符 27">
              <a:extLst>
                <a:ext uri="{FF2B5EF4-FFF2-40B4-BE49-F238E27FC236}">
                  <a16:creationId xmlns:a16="http://schemas.microsoft.com/office/drawing/2014/main" id="{C34B02DA-476D-4867-A5FD-B2CE3583E3D9}"/>
                </a:ext>
              </a:extLst>
            </p:cNvPr>
            <p:cNvCxnSpPr>
              <a:cxnSpLocks/>
            </p:cNvCxnSpPr>
            <p:nvPr/>
          </p:nvCxnSpPr>
          <p:spPr>
            <a:xfrm>
              <a:off x="14182813" y="5835603"/>
              <a:ext cx="6096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文本框 28">
              <a:extLst>
                <a:ext uri="{FF2B5EF4-FFF2-40B4-BE49-F238E27FC236}">
                  <a16:creationId xmlns:a16="http://schemas.microsoft.com/office/drawing/2014/main" id="{9EF01A9C-1F7E-471A-AC1F-42714B3A4F77}"/>
                </a:ext>
              </a:extLst>
            </p:cNvPr>
            <p:cNvSpPr txBox="1"/>
            <p:nvPr/>
          </p:nvSpPr>
          <p:spPr>
            <a:xfrm>
              <a:off x="14840543" y="5616303"/>
              <a:ext cx="2307772"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000" dirty="0"/>
                <a:t>Estimation</a:t>
              </a:r>
              <a:endParaRPr lang="zh-CN" altLang="en-US" sz="2000" dirty="0"/>
            </a:p>
          </p:txBody>
        </p:sp>
        <p:grpSp>
          <p:nvGrpSpPr>
            <p:cNvPr id="17" name="组合 16">
              <a:extLst>
                <a:ext uri="{FF2B5EF4-FFF2-40B4-BE49-F238E27FC236}">
                  <a16:creationId xmlns:a16="http://schemas.microsoft.com/office/drawing/2014/main" id="{75292AB4-1A23-42E0-959A-24F4E7CB5730}"/>
                </a:ext>
              </a:extLst>
            </p:cNvPr>
            <p:cNvGrpSpPr/>
            <p:nvPr/>
          </p:nvGrpSpPr>
          <p:grpSpPr>
            <a:xfrm>
              <a:off x="7101269" y="4156285"/>
              <a:ext cx="1766894" cy="596347"/>
              <a:chOff x="6893780" y="1980207"/>
              <a:chExt cx="1766894" cy="596347"/>
            </a:xfrm>
          </p:grpSpPr>
          <p:sp>
            <p:nvSpPr>
              <p:cNvPr id="53" name="矩形 52">
                <a:extLst>
                  <a:ext uri="{FF2B5EF4-FFF2-40B4-BE49-F238E27FC236}">
                    <a16:creationId xmlns:a16="http://schemas.microsoft.com/office/drawing/2014/main" id="{6097D0EA-7977-4D3A-BD86-0EDB775E4DFD}"/>
                  </a:ext>
                </a:extLst>
              </p:cNvPr>
              <p:cNvSpPr/>
              <p:nvPr/>
            </p:nvSpPr>
            <p:spPr>
              <a:xfrm>
                <a:off x="6893780" y="1980207"/>
                <a:ext cx="1766894" cy="5963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4" name="椭圆 53">
                    <a:extLst>
                      <a:ext uri="{FF2B5EF4-FFF2-40B4-BE49-F238E27FC236}">
                        <a16:creationId xmlns:a16="http://schemas.microsoft.com/office/drawing/2014/main" id="{C7FD1213-587D-4EB9-8A19-A572ED6BB941}"/>
                      </a:ext>
                    </a:extLst>
                  </p:cNvPr>
                  <p:cNvSpPr/>
                  <p:nvPr/>
                </p:nvSpPr>
                <p:spPr>
                  <a:xfrm>
                    <a:off x="6957391" y="2026640"/>
                    <a:ext cx="503480" cy="503480"/>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𝐴</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163" name="椭圆 162"/>
                  <p:cNvSpPr>
                    <a:spLocks noRot="1" noChangeAspect="1" noMove="1" noResize="1" noEditPoints="1" noAdjustHandles="1" noChangeArrowheads="1" noChangeShapeType="1" noTextEdit="1"/>
                  </p:cNvSpPr>
                  <p:nvPr/>
                </p:nvSpPr>
                <p:spPr>
                  <a:xfrm>
                    <a:off x="6957391" y="2026640"/>
                    <a:ext cx="503480" cy="503480"/>
                  </a:xfrm>
                  <a:prstGeom prst="ellipse">
                    <a:avLst/>
                  </a:prstGeom>
                  <a:blipFill>
                    <a:blip r:embed="rId22"/>
                    <a:stretch>
                      <a:fillRect/>
                    </a:stretch>
                  </a:blipFill>
                  <a:ln>
                    <a:solidFill>
                      <a:schemeClr val="bg1">
                        <a:lumMod val="9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椭圆 54">
                    <a:extLst>
                      <a:ext uri="{FF2B5EF4-FFF2-40B4-BE49-F238E27FC236}">
                        <a16:creationId xmlns:a16="http://schemas.microsoft.com/office/drawing/2014/main" id="{D613709E-B661-479E-8C3C-E1D24DA50896}"/>
                      </a:ext>
                    </a:extLst>
                  </p:cNvPr>
                  <p:cNvSpPr/>
                  <p:nvPr/>
                </p:nvSpPr>
                <p:spPr>
                  <a:xfrm>
                    <a:off x="7524482" y="2026640"/>
                    <a:ext cx="503480" cy="503480"/>
                  </a:xfrm>
                  <a:prstGeom prst="ellips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𝐴</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164" name="椭圆 163"/>
                  <p:cNvSpPr>
                    <a:spLocks noRot="1" noChangeAspect="1" noMove="1" noResize="1" noEditPoints="1" noAdjustHandles="1" noChangeArrowheads="1" noChangeShapeType="1" noTextEdit="1"/>
                  </p:cNvSpPr>
                  <p:nvPr/>
                </p:nvSpPr>
                <p:spPr>
                  <a:xfrm>
                    <a:off x="7524482" y="2026640"/>
                    <a:ext cx="503480" cy="503480"/>
                  </a:xfrm>
                  <a:prstGeom prst="ellipse">
                    <a:avLst/>
                  </a:prstGeom>
                  <a:blipFill>
                    <a:blip r:embed="rId23"/>
                    <a:stretch>
                      <a:fillRect/>
                    </a:stretch>
                  </a:blipFill>
                  <a:ln>
                    <a:solidFill>
                      <a:schemeClr val="tx2">
                        <a:lumMod val="20000"/>
                        <a:lumOff val="8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椭圆 55">
                    <a:extLst>
                      <a:ext uri="{FF2B5EF4-FFF2-40B4-BE49-F238E27FC236}">
                        <a16:creationId xmlns:a16="http://schemas.microsoft.com/office/drawing/2014/main" id="{B0BA4EBD-4E94-458F-AE8A-D5095FC930B4}"/>
                      </a:ext>
                    </a:extLst>
                  </p:cNvPr>
                  <p:cNvSpPr/>
                  <p:nvPr/>
                </p:nvSpPr>
                <p:spPr>
                  <a:xfrm>
                    <a:off x="8091573" y="2026640"/>
                    <a:ext cx="503480" cy="503480"/>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𝐴</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165" name="椭圆 164"/>
                  <p:cNvSpPr>
                    <a:spLocks noRot="1" noChangeAspect="1" noMove="1" noResize="1" noEditPoints="1" noAdjustHandles="1" noChangeArrowheads="1" noChangeShapeType="1" noTextEdit="1"/>
                  </p:cNvSpPr>
                  <p:nvPr/>
                </p:nvSpPr>
                <p:spPr>
                  <a:xfrm>
                    <a:off x="8091573" y="2026640"/>
                    <a:ext cx="503480" cy="503480"/>
                  </a:xfrm>
                  <a:prstGeom prst="ellipse">
                    <a:avLst/>
                  </a:prstGeom>
                  <a:blipFill>
                    <a:blip r:embed="rId24"/>
                    <a:stretch>
                      <a:fillRect/>
                    </a:stretch>
                  </a:blipFill>
                  <a:ln>
                    <a:solidFill>
                      <a:schemeClr val="accent1">
                        <a:lumMod val="20000"/>
                        <a:lumOff val="80000"/>
                      </a:schemeClr>
                    </a:solidFill>
                  </a:ln>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FA48E8D4-E540-4708-AC44-CFC120EF10B4}"/>
                </a:ext>
              </a:extLst>
            </p:cNvPr>
            <p:cNvGrpSpPr/>
            <p:nvPr/>
          </p:nvGrpSpPr>
          <p:grpSpPr>
            <a:xfrm>
              <a:off x="7098254" y="6197812"/>
              <a:ext cx="1766894" cy="596347"/>
              <a:chOff x="6893780" y="1980207"/>
              <a:chExt cx="1766894" cy="596347"/>
            </a:xfrm>
          </p:grpSpPr>
          <p:sp>
            <p:nvSpPr>
              <p:cNvPr id="49" name="矩形 48">
                <a:extLst>
                  <a:ext uri="{FF2B5EF4-FFF2-40B4-BE49-F238E27FC236}">
                    <a16:creationId xmlns:a16="http://schemas.microsoft.com/office/drawing/2014/main" id="{1FEAE6C7-3854-4C77-AE86-ADCE3D50BCE3}"/>
                  </a:ext>
                </a:extLst>
              </p:cNvPr>
              <p:cNvSpPr/>
              <p:nvPr/>
            </p:nvSpPr>
            <p:spPr>
              <a:xfrm>
                <a:off x="6893780" y="1980207"/>
                <a:ext cx="1766894" cy="5963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0" name="椭圆 49">
                    <a:extLst>
                      <a:ext uri="{FF2B5EF4-FFF2-40B4-BE49-F238E27FC236}">
                        <a16:creationId xmlns:a16="http://schemas.microsoft.com/office/drawing/2014/main" id="{60099B35-015D-4808-95F4-8543A5710747}"/>
                      </a:ext>
                    </a:extLst>
                  </p:cNvPr>
                  <p:cNvSpPr/>
                  <p:nvPr/>
                </p:nvSpPr>
                <p:spPr>
                  <a:xfrm>
                    <a:off x="6957391" y="2026640"/>
                    <a:ext cx="503480" cy="503480"/>
                  </a:xfrm>
                  <a:prstGeom prst="ellipse">
                    <a:avLst/>
                  </a:prstGeom>
                  <a:solidFill>
                    <a:srgbClr val="DAE3F3"/>
                  </a:solidFill>
                  <a:ln>
                    <a:solidFill>
                      <a:srgbClr val="DAE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𝐴</m:t>
                              </m:r>
                            </m:e>
                            <m:sub>
                              <m:r>
                                <a:rPr lang="en-US" altLang="zh-CN" b="0" i="1" smtClean="0">
                                  <a:solidFill>
                                    <a:schemeClr val="tx1"/>
                                  </a:solidFill>
                                  <a:latin typeface="Cambria Math" panose="02040503050406030204" pitchFamily="18" charset="0"/>
                                </a:rPr>
                                <m:t>7</m:t>
                              </m:r>
                            </m:sub>
                          </m:sSub>
                        </m:oMath>
                      </m:oMathPara>
                    </a14:m>
                    <a:endParaRPr lang="zh-CN" altLang="en-US" dirty="0">
                      <a:solidFill>
                        <a:schemeClr val="tx1"/>
                      </a:solidFill>
                    </a:endParaRPr>
                  </a:p>
                </p:txBody>
              </p:sp>
            </mc:Choice>
            <mc:Fallback xmlns="">
              <p:sp>
                <p:nvSpPr>
                  <p:cNvPr id="159" name="椭圆 158"/>
                  <p:cNvSpPr>
                    <a:spLocks noRot="1" noChangeAspect="1" noMove="1" noResize="1" noEditPoints="1" noAdjustHandles="1" noChangeArrowheads="1" noChangeShapeType="1" noTextEdit="1"/>
                  </p:cNvSpPr>
                  <p:nvPr/>
                </p:nvSpPr>
                <p:spPr>
                  <a:xfrm>
                    <a:off x="6957391" y="2026640"/>
                    <a:ext cx="503480" cy="503480"/>
                  </a:xfrm>
                  <a:prstGeom prst="ellipse">
                    <a:avLst/>
                  </a:prstGeom>
                  <a:blipFill>
                    <a:blip r:embed="rId25"/>
                    <a:stretch>
                      <a:fillRect/>
                    </a:stretch>
                  </a:blipFill>
                  <a:ln>
                    <a:solidFill>
                      <a:srgbClr val="DAE3F3"/>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椭圆 50">
                    <a:extLst>
                      <a:ext uri="{FF2B5EF4-FFF2-40B4-BE49-F238E27FC236}">
                        <a16:creationId xmlns:a16="http://schemas.microsoft.com/office/drawing/2014/main" id="{1E9A2B10-0392-4F22-A56B-F2308C9A1769}"/>
                      </a:ext>
                    </a:extLst>
                  </p:cNvPr>
                  <p:cNvSpPr/>
                  <p:nvPr/>
                </p:nvSpPr>
                <p:spPr>
                  <a:xfrm>
                    <a:off x="7524482" y="2026640"/>
                    <a:ext cx="503480" cy="503480"/>
                  </a:xfrm>
                  <a:prstGeom prst="ellipse">
                    <a:avLst/>
                  </a:prstGeom>
                  <a:solidFill>
                    <a:srgbClr val="D6DCE5"/>
                  </a:solidFill>
                  <a:ln>
                    <a:solidFill>
                      <a:srgbClr val="D6D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𝐴</m:t>
                              </m:r>
                            </m:e>
                            <m:sub>
                              <m:r>
                                <a:rPr lang="en-US" altLang="zh-CN" i="1">
                                  <a:solidFill>
                                    <a:schemeClr val="tx1"/>
                                  </a:solidFill>
                                  <a:latin typeface="Cambria Math" panose="02040503050406030204" pitchFamily="18" charset="0"/>
                                </a:rPr>
                                <m:t>2</m:t>
                              </m:r>
                            </m:sub>
                          </m:sSub>
                        </m:oMath>
                      </m:oMathPara>
                    </a14:m>
                    <a:endParaRPr lang="zh-CN" altLang="en-US" dirty="0"/>
                  </a:p>
                </p:txBody>
              </p:sp>
            </mc:Choice>
            <mc:Fallback xmlns="">
              <p:sp>
                <p:nvSpPr>
                  <p:cNvPr id="160" name="椭圆 159"/>
                  <p:cNvSpPr>
                    <a:spLocks noRot="1" noChangeAspect="1" noMove="1" noResize="1" noEditPoints="1" noAdjustHandles="1" noChangeArrowheads="1" noChangeShapeType="1" noTextEdit="1"/>
                  </p:cNvSpPr>
                  <p:nvPr/>
                </p:nvSpPr>
                <p:spPr>
                  <a:xfrm>
                    <a:off x="7524482" y="2026640"/>
                    <a:ext cx="503480" cy="503480"/>
                  </a:xfrm>
                  <a:prstGeom prst="ellipse">
                    <a:avLst/>
                  </a:prstGeom>
                  <a:blipFill>
                    <a:blip r:embed="rId26"/>
                    <a:stretch>
                      <a:fillRect/>
                    </a:stretch>
                  </a:blipFill>
                  <a:ln>
                    <a:solidFill>
                      <a:srgbClr val="D6DCE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椭圆 51">
                    <a:extLst>
                      <a:ext uri="{FF2B5EF4-FFF2-40B4-BE49-F238E27FC236}">
                        <a16:creationId xmlns:a16="http://schemas.microsoft.com/office/drawing/2014/main" id="{9418F867-F9B1-485A-90A3-AE293FA84CB2}"/>
                      </a:ext>
                    </a:extLst>
                  </p:cNvPr>
                  <p:cNvSpPr/>
                  <p:nvPr/>
                </p:nvSpPr>
                <p:spPr>
                  <a:xfrm>
                    <a:off x="8091573" y="2026640"/>
                    <a:ext cx="503480" cy="503480"/>
                  </a:xfrm>
                  <a:prstGeom prst="ellipse">
                    <a:avLst/>
                  </a:prstGeom>
                  <a:solidFill>
                    <a:srgbClr val="FBE5D6"/>
                  </a:solidFill>
                  <a:ln>
                    <a:solidFill>
                      <a:srgbClr val="FBE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𝐴</m:t>
                              </m:r>
                            </m:e>
                            <m:sub>
                              <m:r>
                                <a:rPr lang="en-US" altLang="zh-CN" i="1">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xmlns="">
              <p:sp>
                <p:nvSpPr>
                  <p:cNvPr id="161" name="椭圆 160"/>
                  <p:cNvSpPr>
                    <a:spLocks noRot="1" noChangeAspect="1" noMove="1" noResize="1" noEditPoints="1" noAdjustHandles="1" noChangeArrowheads="1" noChangeShapeType="1" noTextEdit="1"/>
                  </p:cNvSpPr>
                  <p:nvPr/>
                </p:nvSpPr>
                <p:spPr>
                  <a:xfrm>
                    <a:off x="8091573" y="2026640"/>
                    <a:ext cx="503480" cy="503480"/>
                  </a:xfrm>
                  <a:prstGeom prst="ellipse">
                    <a:avLst/>
                  </a:prstGeom>
                  <a:blipFill>
                    <a:blip r:embed="rId27"/>
                    <a:stretch>
                      <a:fillRect/>
                    </a:stretch>
                  </a:blipFill>
                  <a:ln>
                    <a:solidFill>
                      <a:srgbClr val="FBE5D6"/>
                    </a:solidFill>
                  </a:ln>
                </p:spPr>
                <p:txBody>
                  <a:bodyPr/>
                  <a:lstStyle/>
                  <a:p>
                    <a:r>
                      <a:rPr lang="zh-CN" altLang="en-US">
                        <a:noFill/>
                      </a:rPr>
                      <a:t> </a:t>
                    </a:r>
                  </a:p>
                </p:txBody>
              </p:sp>
            </mc:Fallback>
          </mc:AlternateContent>
        </p:grpSp>
        <p:grpSp>
          <p:nvGrpSpPr>
            <p:cNvPr id="19" name="组合 18">
              <a:extLst>
                <a:ext uri="{FF2B5EF4-FFF2-40B4-BE49-F238E27FC236}">
                  <a16:creationId xmlns:a16="http://schemas.microsoft.com/office/drawing/2014/main" id="{82846F16-5E5B-4E31-902A-045E31D1FA73}"/>
                </a:ext>
              </a:extLst>
            </p:cNvPr>
            <p:cNvGrpSpPr/>
            <p:nvPr/>
          </p:nvGrpSpPr>
          <p:grpSpPr>
            <a:xfrm>
              <a:off x="7098254" y="5518187"/>
              <a:ext cx="1766894" cy="596347"/>
              <a:chOff x="6893780" y="1980207"/>
              <a:chExt cx="1766894" cy="596347"/>
            </a:xfrm>
          </p:grpSpPr>
          <p:sp>
            <p:nvSpPr>
              <p:cNvPr id="45" name="矩形 44">
                <a:extLst>
                  <a:ext uri="{FF2B5EF4-FFF2-40B4-BE49-F238E27FC236}">
                    <a16:creationId xmlns:a16="http://schemas.microsoft.com/office/drawing/2014/main" id="{E8BCAD1C-6D75-4A0C-8DB4-160866816907}"/>
                  </a:ext>
                </a:extLst>
              </p:cNvPr>
              <p:cNvSpPr/>
              <p:nvPr/>
            </p:nvSpPr>
            <p:spPr>
              <a:xfrm>
                <a:off x="6893780" y="1980207"/>
                <a:ext cx="1766894" cy="5963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6" name="椭圆 45">
                    <a:extLst>
                      <a:ext uri="{FF2B5EF4-FFF2-40B4-BE49-F238E27FC236}">
                        <a16:creationId xmlns:a16="http://schemas.microsoft.com/office/drawing/2014/main" id="{4B851B1C-C81D-4AC7-A5CB-CF4C6A5501BB}"/>
                      </a:ext>
                    </a:extLst>
                  </p:cNvPr>
                  <p:cNvSpPr/>
                  <p:nvPr/>
                </p:nvSpPr>
                <p:spPr>
                  <a:xfrm>
                    <a:off x="6957391" y="2026640"/>
                    <a:ext cx="503480" cy="503480"/>
                  </a:xfrm>
                  <a:prstGeom prst="ellipse">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𝐴</m:t>
                              </m:r>
                            </m:e>
                            <m:sub>
                              <m:r>
                                <a:rPr lang="en-US" altLang="zh-CN" i="1">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155" name="椭圆 154"/>
                  <p:cNvSpPr>
                    <a:spLocks noRot="1" noChangeAspect="1" noMove="1" noResize="1" noEditPoints="1" noAdjustHandles="1" noChangeArrowheads="1" noChangeShapeType="1" noTextEdit="1"/>
                  </p:cNvSpPr>
                  <p:nvPr/>
                </p:nvSpPr>
                <p:spPr>
                  <a:xfrm>
                    <a:off x="6957391" y="2026640"/>
                    <a:ext cx="503480" cy="503480"/>
                  </a:xfrm>
                  <a:prstGeom prst="ellipse">
                    <a:avLst/>
                  </a:prstGeom>
                  <a:blipFill>
                    <a:blip r:embed="rId28"/>
                    <a:stretch>
                      <a:fillRect/>
                    </a:stretch>
                  </a:blipFill>
                  <a:ln>
                    <a:solidFill>
                      <a:srgbClr val="F2F2F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椭圆 46">
                    <a:extLst>
                      <a:ext uri="{FF2B5EF4-FFF2-40B4-BE49-F238E27FC236}">
                        <a16:creationId xmlns:a16="http://schemas.microsoft.com/office/drawing/2014/main" id="{0FD615C7-4A2A-4DF0-AD9C-4380F5688E4B}"/>
                      </a:ext>
                    </a:extLst>
                  </p:cNvPr>
                  <p:cNvSpPr/>
                  <p:nvPr/>
                </p:nvSpPr>
                <p:spPr>
                  <a:xfrm>
                    <a:off x="7524482" y="2026640"/>
                    <a:ext cx="503480" cy="503480"/>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𝐴</m:t>
                              </m:r>
                            </m:e>
                            <m:sub>
                              <m:r>
                                <a:rPr lang="en-US" altLang="zh-CN" b="0" i="1" smtClean="0">
                                  <a:solidFill>
                                    <a:schemeClr val="tx1"/>
                                  </a:solidFill>
                                  <a:latin typeface="Cambria Math" panose="02040503050406030204" pitchFamily="18" charset="0"/>
                                </a:rPr>
                                <m:t>7</m:t>
                              </m:r>
                            </m:sub>
                          </m:sSub>
                        </m:oMath>
                      </m:oMathPara>
                    </a14:m>
                    <a:endParaRPr lang="zh-CN" altLang="en-US" dirty="0">
                      <a:solidFill>
                        <a:schemeClr val="tx1"/>
                      </a:solidFill>
                    </a:endParaRPr>
                  </a:p>
                </p:txBody>
              </p:sp>
            </mc:Choice>
            <mc:Fallback xmlns="">
              <p:sp>
                <p:nvSpPr>
                  <p:cNvPr id="156" name="椭圆 155"/>
                  <p:cNvSpPr>
                    <a:spLocks noRot="1" noChangeAspect="1" noMove="1" noResize="1" noEditPoints="1" noAdjustHandles="1" noChangeArrowheads="1" noChangeShapeType="1" noTextEdit="1"/>
                  </p:cNvSpPr>
                  <p:nvPr/>
                </p:nvSpPr>
                <p:spPr>
                  <a:xfrm>
                    <a:off x="7524482" y="2026640"/>
                    <a:ext cx="503480" cy="503480"/>
                  </a:xfrm>
                  <a:prstGeom prst="ellipse">
                    <a:avLst/>
                  </a:prstGeom>
                  <a:blipFill>
                    <a:blip r:embed="rId29"/>
                    <a:stretch>
                      <a:fillRect/>
                    </a:stretch>
                  </a:blipFill>
                  <a:ln>
                    <a:solidFill>
                      <a:schemeClr val="accent5">
                        <a:lumMod val="20000"/>
                        <a:lumOff val="8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椭圆 47">
                    <a:extLst>
                      <a:ext uri="{FF2B5EF4-FFF2-40B4-BE49-F238E27FC236}">
                        <a16:creationId xmlns:a16="http://schemas.microsoft.com/office/drawing/2014/main" id="{41CEAF19-E243-4022-896D-56337EC38B6A}"/>
                      </a:ext>
                    </a:extLst>
                  </p:cNvPr>
                  <p:cNvSpPr/>
                  <p:nvPr/>
                </p:nvSpPr>
                <p:spPr>
                  <a:xfrm>
                    <a:off x="8091573" y="2026640"/>
                    <a:ext cx="503480" cy="503480"/>
                  </a:xfrm>
                  <a:prstGeom prst="ellipse">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𝐴</m:t>
                              </m:r>
                            </m:e>
                            <m:sub>
                              <m:r>
                                <a:rPr lang="en-US" altLang="zh-CN" b="0" i="1" smtClean="0">
                                  <a:solidFill>
                                    <a:schemeClr val="tx1"/>
                                  </a:solidFill>
                                  <a:latin typeface="Cambria Math" panose="02040503050406030204" pitchFamily="18" charset="0"/>
                                </a:rPr>
                                <m:t>8</m:t>
                              </m:r>
                            </m:sub>
                          </m:sSub>
                        </m:oMath>
                      </m:oMathPara>
                    </a14:m>
                    <a:endParaRPr lang="zh-CN" altLang="en-US" dirty="0">
                      <a:solidFill>
                        <a:schemeClr val="tx1"/>
                      </a:solidFill>
                    </a:endParaRPr>
                  </a:p>
                </p:txBody>
              </p:sp>
            </mc:Choice>
            <mc:Fallback xmlns="">
              <p:sp>
                <p:nvSpPr>
                  <p:cNvPr id="157" name="椭圆 156"/>
                  <p:cNvSpPr>
                    <a:spLocks noRot="1" noChangeAspect="1" noMove="1" noResize="1" noEditPoints="1" noAdjustHandles="1" noChangeArrowheads="1" noChangeShapeType="1" noTextEdit="1"/>
                  </p:cNvSpPr>
                  <p:nvPr/>
                </p:nvSpPr>
                <p:spPr>
                  <a:xfrm>
                    <a:off x="8091573" y="2026640"/>
                    <a:ext cx="503480" cy="503480"/>
                  </a:xfrm>
                  <a:prstGeom prst="ellipse">
                    <a:avLst/>
                  </a:prstGeom>
                  <a:blipFill>
                    <a:blip r:embed="rId30"/>
                    <a:stretch>
                      <a:fillRect/>
                    </a:stretch>
                  </a:blipFill>
                  <a:ln>
                    <a:solidFill>
                      <a:schemeClr val="accent6">
                        <a:lumMod val="20000"/>
                        <a:lumOff val="80000"/>
                      </a:schemeClr>
                    </a:solidFill>
                  </a:ln>
                </p:spPr>
                <p:txBody>
                  <a:bodyPr/>
                  <a:lstStyle/>
                  <a:p>
                    <a:r>
                      <a:rPr lang="zh-CN" altLang="en-US">
                        <a:noFill/>
                      </a:rPr>
                      <a:t> </a:t>
                    </a:r>
                  </a:p>
                </p:txBody>
              </p:sp>
            </mc:Fallback>
          </mc:AlternateContent>
        </p:grpSp>
        <p:grpSp>
          <p:nvGrpSpPr>
            <p:cNvPr id="20" name="组合 19">
              <a:extLst>
                <a:ext uri="{FF2B5EF4-FFF2-40B4-BE49-F238E27FC236}">
                  <a16:creationId xmlns:a16="http://schemas.microsoft.com/office/drawing/2014/main" id="{F9EBDC5A-89B8-49F7-BFAC-CED72DEAA058}"/>
                </a:ext>
              </a:extLst>
            </p:cNvPr>
            <p:cNvGrpSpPr/>
            <p:nvPr/>
          </p:nvGrpSpPr>
          <p:grpSpPr>
            <a:xfrm>
              <a:off x="7099259" y="4837236"/>
              <a:ext cx="1766894" cy="596347"/>
              <a:chOff x="6893780" y="1980207"/>
              <a:chExt cx="1766894" cy="596347"/>
            </a:xfrm>
          </p:grpSpPr>
          <p:sp>
            <p:nvSpPr>
              <p:cNvPr id="41" name="矩形 40">
                <a:extLst>
                  <a:ext uri="{FF2B5EF4-FFF2-40B4-BE49-F238E27FC236}">
                    <a16:creationId xmlns:a16="http://schemas.microsoft.com/office/drawing/2014/main" id="{CEDB63BE-BC83-4EFA-8777-280FC2044CBA}"/>
                  </a:ext>
                </a:extLst>
              </p:cNvPr>
              <p:cNvSpPr/>
              <p:nvPr/>
            </p:nvSpPr>
            <p:spPr>
              <a:xfrm>
                <a:off x="6893780" y="1980207"/>
                <a:ext cx="1766894" cy="5963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2" name="椭圆 41">
                    <a:extLst>
                      <a:ext uri="{FF2B5EF4-FFF2-40B4-BE49-F238E27FC236}">
                        <a16:creationId xmlns:a16="http://schemas.microsoft.com/office/drawing/2014/main" id="{617E3233-8D50-46EC-B0C9-1D5467A4FEE9}"/>
                      </a:ext>
                    </a:extLst>
                  </p:cNvPr>
                  <p:cNvSpPr/>
                  <p:nvPr/>
                </p:nvSpPr>
                <p:spPr>
                  <a:xfrm>
                    <a:off x="6957391" y="2026640"/>
                    <a:ext cx="503480" cy="50348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𝐴</m:t>
                              </m:r>
                            </m:e>
                            <m:sub>
                              <m:r>
                                <a:rPr lang="en-US" altLang="zh-CN" b="0" i="1" smtClean="0">
                                  <a:solidFill>
                                    <a:schemeClr val="tx1"/>
                                  </a:solidFill>
                                  <a:latin typeface="Cambria Math" panose="02040503050406030204" pitchFamily="18" charset="0"/>
                                </a:rPr>
                                <m:t>4</m:t>
                              </m:r>
                            </m:sub>
                          </m:sSub>
                        </m:oMath>
                      </m:oMathPara>
                    </a14:m>
                    <a:endParaRPr lang="zh-CN" altLang="en-US" dirty="0">
                      <a:solidFill>
                        <a:schemeClr val="tx1"/>
                      </a:solidFill>
                    </a:endParaRPr>
                  </a:p>
                </p:txBody>
              </p:sp>
            </mc:Choice>
            <mc:Fallback xmlns="">
              <p:sp>
                <p:nvSpPr>
                  <p:cNvPr id="151" name="椭圆 150"/>
                  <p:cNvSpPr>
                    <a:spLocks noRot="1" noChangeAspect="1" noMove="1" noResize="1" noEditPoints="1" noAdjustHandles="1" noChangeArrowheads="1" noChangeShapeType="1" noTextEdit="1"/>
                  </p:cNvSpPr>
                  <p:nvPr/>
                </p:nvSpPr>
                <p:spPr>
                  <a:xfrm>
                    <a:off x="6957391" y="2026640"/>
                    <a:ext cx="503480" cy="503480"/>
                  </a:xfrm>
                  <a:prstGeom prst="ellipse">
                    <a:avLst/>
                  </a:prstGeom>
                  <a:blipFill>
                    <a:blip r:embed="rId31"/>
                    <a:stretch>
                      <a:fillRect/>
                    </a:stretch>
                  </a:blipFill>
                  <a:ln>
                    <a:solidFill>
                      <a:schemeClr val="accent2">
                        <a:lumMod val="20000"/>
                        <a:lumOff val="8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椭圆 42">
                    <a:extLst>
                      <a:ext uri="{FF2B5EF4-FFF2-40B4-BE49-F238E27FC236}">
                        <a16:creationId xmlns:a16="http://schemas.microsoft.com/office/drawing/2014/main" id="{D5CB7482-F94C-4146-85B2-4F4C5C3515A3}"/>
                      </a:ext>
                    </a:extLst>
                  </p:cNvPr>
                  <p:cNvSpPr/>
                  <p:nvPr/>
                </p:nvSpPr>
                <p:spPr>
                  <a:xfrm>
                    <a:off x="7524482" y="2026640"/>
                    <a:ext cx="503480" cy="503480"/>
                  </a:xfrm>
                  <a:prstGeom prst="ellipse">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𝐴</m:t>
                              </m:r>
                            </m:e>
                            <m:sub>
                              <m:r>
                                <a:rPr lang="en-US" altLang="zh-CN" b="0" i="1" smtClean="0">
                                  <a:solidFill>
                                    <a:schemeClr val="tx1"/>
                                  </a:solidFill>
                                  <a:latin typeface="Cambria Math" panose="02040503050406030204" pitchFamily="18" charset="0"/>
                                </a:rPr>
                                <m:t>5</m:t>
                              </m:r>
                            </m:sub>
                          </m:sSub>
                        </m:oMath>
                      </m:oMathPara>
                    </a14:m>
                    <a:endParaRPr lang="zh-CN" altLang="en-US" dirty="0">
                      <a:solidFill>
                        <a:schemeClr val="tx1"/>
                      </a:solidFill>
                    </a:endParaRPr>
                  </a:p>
                </p:txBody>
              </p:sp>
            </mc:Choice>
            <mc:Fallback xmlns="">
              <p:sp>
                <p:nvSpPr>
                  <p:cNvPr id="152" name="椭圆 151"/>
                  <p:cNvSpPr>
                    <a:spLocks noRot="1" noChangeAspect="1" noMove="1" noResize="1" noEditPoints="1" noAdjustHandles="1" noChangeArrowheads="1" noChangeShapeType="1" noTextEdit="1"/>
                  </p:cNvSpPr>
                  <p:nvPr/>
                </p:nvSpPr>
                <p:spPr>
                  <a:xfrm>
                    <a:off x="7524482" y="2026640"/>
                    <a:ext cx="503480" cy="503480"/>
                  </a:xfrm>
                  <a:prstGeom prst="ellipse">
                    <a:avLst/>
                  </a:prstGeom>
                  <a:blipFill>
                    <a:blip r:embed="rId32"/>
                    <a:stretch>
                      <a:fillRect/>
                    </a:stretch>
                  </a:blipFill>
                  <a:ln>
                    <a:solidFill>
                      <a:schemeClr val="accent3">
                        <a:lumMod val="20000"/>
                        <a:lumOff val="8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椭圆 43">
                    <a:extLst>
                      <a:ext uri="{FF2B5EF4-FFF2-40B4-BE49-F238E27FC236}">
                        <a16:creationId xmlns:a16="http://schemas.microsoft.com/office/drawing/2014/main" id="{4B575FB4-FBC2-43D2-A69F-C7A61CF4B5D0}"/>
                      </a:ext>
                    </a:extLst>
                  </p:cNvPr>
                  <p:cNvSpPr/>
                  <p:nvPr/>
                </p:nvSpPr>
                <p:spPr>
                  <a:xfrm>
                    <a:off x="8091573" y="2026640"/>
                    <a:ext cx="503480" cy="503480"/>
                  </a:xfrm>
                  <a:prstGeom prst="ellips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𝐴</m:t>
                              </m:r>
                            </m:e>
                            <m:sub>
                              <m:r>
                                <a:rPr lang="en-US" altLang="zh-CN" b="0" i="1" smtClean="0">
                                  <a:solidFill>
                                    <a:schemeClr val="tx1"/>
                                  </a:solidFill>
                                  <a:latin typeface="Cambria Math" panose="02040503050406030204" pitchFamily="18" charset="0"/>
                                </a:rPr>
                                <m:t>6</m:t>
                              </m:r>
                            </m:sub>
                          </m:sSub>
                        </m:oMath>
                      </m:oMathPara>
                    </a14:m>
                    <a:endParaRPr lang="zh-CN" altLang="en-US" dirty="0">
                      <a:solidFill>
                        <a:schemeClr val="tx1"/>
                      </a:solidFill>
                    </a:endParaRPr>
                  </a:p>
                </p:txBody>
              </p:sp>
            </mc:Choice>
            <mc:Fallback xmlns="">
              <p:sp>
                <p:nvSpPr>
                  <p:cNvPr id="153" name="椭圆 152"/>
                  <p:cNvSpPr>
                    <a:spLocks noRot="1" noChangeAspect="1" noMove="1" noResize="1" noEditPoints="1" noAdjustHandles="1" noChangeArrowheads="1" noChangeShapeType="1" noTextEdit="1"/>
                  </p:cNvSpPr>
                  <p:nvPr/>
                </p:nvSpPr>
                <p:spPr>
                  <a:xfrm>
                    <a:off x="8091573" y="2026640"/>
                    <a:ext cx="503480" cy="503480"/>
                  </a:xfrm>
                  <a:prstGeom prst="ellipse">
                    <a:avLst/>
                  </a:prstGeom>
                  <a:blipFill>
                    <a:blip r:embed="rId33"/>
                    <a:stretch>
                      <a:fillRect/>
                    </a:stretch>
                  </a:blipFill>
                  <a:ln>
                    <a:solidFill>
                      <a:schemeClr val="accent4">
                        <a:lumMod val="20000"/>
                        <a:lumOff val="80000"/>
                      </a:schemeClr>
                    </a:solidFill>
                  </a:ln>
                </p:spPr>
                <p:txBody>
                  <a:bodyPr/>
                  <a:lstStyle/>
                  <a:p>
                    <a:r>
                      <a:rPr lang="zh-CN" altLang="en-US">
                        <a:noFill/>
                      </a:rPr>
                      <a:t> </a:t>
                    </a:r>
                  </a:p>
                </p:txBody>
              </p:sp>
            </mc:Fallback>
          </mc:AlternateContent>
        </p:grpSp>
        <p:grpSp>
          <p:nvGrpSpPr>
            <p:cNvPr id="21" name="组合 20">
              <a:extLst>
                <a:ext uri="{FF2B5EF4-FFF2-40B4-BE49-F238E27FC236}">
                  <a16:creationId xmlns:a16="http://schemas.microsoft.com/office/drawing/2014/main" id="{F2C18AB4-B5C1-4F20-959A-416B68F5C2B7}"/>
                </a:ext>
              </a:extLst>
            </p:cNvPr>
            <p:cNvGrpSpPr/>
            <p:nvPr/>
          </p:nvGrpSpPr>
          <p:grpSpPr>
            <a:xfrm>
              <a:off x="7098254" y="6880210"/>
              <a:ext cx="1766894" cy="596347"/>
              <a:chOff x="6893780" y="1980207"/>
              <a:chExt cx="1766894" cy="596347"/>
            </a:xfrm>
          </p:grpSpPr>
          <p:sp>
            <p:nvSpPr>
              <p:cNvPr id="37" name="矩形 36">
                <a:extLst>
                  <a:ext uri="{FF2B5EF4-FFF2-40B4-BE49-F238E27FC236}">
                    <a16:creationId xmlns:a16="http://schemas.microsoft.com/office/drawing/2014/main" id="{B5CFBA62-3ED4-4E19-9BAE-2E03EF0604CB}"/>
                  </a:ext>
                </a:extLst>
              </p:cNvPr>
              <p:cNvSpPr/>
              <p:nvPr/>
            </p:nvSpPr>
            <p:spPr>
              <a:xfrm>
                <a:off x="6893780" y="1980207"/>
                <a:ext cx="1766894" cy="5963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8" name="椭圆 37">
                    <a:extLst>
                      <a:ext uri="{FF2B5EF4-FFF2-40B4-BE49-F238E27FC236}">
                        <a16:creationId xmlns:a16="http://schemas.microsoft.com/office/drawing/2014/main" id="{B0B19EFD-76DA-4EF8-986F-9CB80576220C}"/>
                      </a:ext>
                    </a:extLst>
                  </p:cNvPr>
                  <p:cNvSpPr/>
                  <p:nvPr/>
                </p:nvSpPr>
                <p:spPr>
                  <a:xfrm>
                    <a:off x="6957391" y="2026640"/>
                    <a:ext cx="503480" cy="50348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𝐴</m:t>
                              </m:r>
                            </m:e>
                            <m:sub>
                              <m:r>
                                <a:rPr lang="en-US" altLang="zh-CN" b="0" i="1" smtClean="0">
                                  <a:solidFill>
                                    <a:schemeClr val="tx1"/>
                                  </a:solidFill>
                                  <a:latin typeface="Cambria Math" panose="02040503050406030204" pitchFamily="18" charset="0"/>
                                </a:rPr>
                                <m:t>9</m:t>
                              </m:r>
                            </m:sub>
                          </m:sSub>
                        </m:oMath>
                      </m:oMathPara>
                    </a14:m>
                    <a:endParaRPr lang="zh-CN" altLang="en-US" dirty="0">
                      <a:solidFill>
                        <a:schemeClr val="tx1"/>
                      </a:solidFill>
                    </a:endParaRPr>
                  </a:p>
                </p:txBody>
              </p:sp>
            </mc:Choice>
            <mc:Fallback xmlns="">
              <p:sp>
                <p:nvSpPr>
                  <p:cNvPr id="147" name="椭圆 146"/>
                  <p:cNvSpPr>
                    <a:spLocks noRot="1" noChangeAspect="1" noMove="1" noResize="1" noEditPoints="1" noAdjustHandles="1" noChangeArrowheads="1" noChangeShapeType="1" noTextEdit="1"/>
                  </p:cNvSpPr>
                  <p:nvPr/>
                </p:nvSpPr>
                <p:spPr>
                  <a:xfrm>
                    <a:off x="6957391" y="2026640"/>
                    <a:ext cx="503480" cy="503480"/>
                  </a:xfrm>
                  <a:prstGeom prst="ellipse">
                    <a:avLst/>
                  </a:prstGeom>
                  <a:blipFill>
                    <a:blip r:embed="rId34"/>
                    <a:stretch>
                      <a:fillRect/>
                    </a:stretch>
                  </a:blipFill>
                  <a:ln>
                    <a:solidFill>
                      <a:schemeClr val="accent1">
                        <a:lumMod val="40000"/>
                        <a:lumOff val="6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B58485FB-B6E8-4DCB-B72F-EB3FC8470806}"/>
                      </a:ext>
                    </a:extLst>
                  </p:cNvPr>
                  <p:cNvSpPr/>
                  <p:nvPr/>
                </p:nvSpPr>
                <p:spPr>
                  <a:xfrm>
                    <a:off x="7524482" y="2026640"/>
                    <a:ext cx="503480" cy="503480"/>
                  </a:xfrm>
                  <a:prstGeom prst="ellipse">
                    <a:avLst/>
                  </a:prstGeom>
                  <a:solidFill>
                    <a:srgbClr val="D6DCE5"/>
                  </a:solidFill>
                  <a:ln>
                    <a:solidFill>
                      <a:srgbClr val="D6D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𝐴</m:t>
                              </m:r>
                            </m:e>
                            <m:sub>
                              <m:r>
                                <a:rPr lang="en-US" altLang="zh-CN" i="1">
                                  <a:solidFill>
                                    <a:schemeClr val="tx1"/>
                                  </a:solidFill>
                                  <a:latin typeface="Cambria Math" panose="02040503050406030204" pitchFamily="18" charset="0"/>
                                </a:rPr>
                                <m:t>2</m:t>
                              </m:r>
                            </m:sub>
                          </m:sSub>
                        </m:oMath>
                      </m:oMathPara>
                    </a14:m>
                    <a:endParaRPr lang="zh-CN" altLang="en-US" dirty="0"/>
                  </a:p>
                </p:txBody>
              </p:sp>
            </mc:Choice>
            <mc:Fallback xmlns="">
              <p:sp>
                <p:nvSpPr>
                  <p:cNvPr id="148" name="椭圆 147"/>
                  <p:cNvSpPr>
                    <a:spLocks noRot="1" noChangeAspect="1" noMove="1" noResize="1" noEditPoints="1" noAdjustHandles="1" noChangeArrowheads="1" noChangeShapeType="1" noTextEdit="1"/>
                  </p:cNvSpPr>
                  <p:nvPr/>
                </p:nvSpPr>
                <p:spPr>
                  <a:xfrm>
                    <a:off x="7524482" y="2026640"/>
                    <a:ext cx="503480" cy="503480"/>
                  </a:xfrm>
                  <a:prstGeom prst="ellipse">
                    <a:avLst/>
                  </a:prstGeom>
                  <a:blipFill>
                    <a:blip r:embed="rId35"/>
                    <a:stretch>
                      <a:fillRect/>
                    </a:stretch>
                  </a:blipFill>
                  <a:ln>
                    <a:solidFill>
                      <a:srgbClr val="D6DCE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椭圆 39">
                    <a:extLst>
                      <a:ext uri="{FF2B5EF4-FFF2-40B4-BE49-F238E27FC236}">
                        <a16:creationId xmlns:a16="http://schemas.microsoft.com/office/drawing/2014/main" id="{B9062EC1-91C1-4507-9FB7-92E38F066124}"/>
                      </a:ext>
                    </a:extLst>
                  </p:cNvPr>
                  <p:cNvSpPr/>
                  <p:nvPr/>
                </p:nvSpPr>
                <p:spPr>
                  <a:xfrm>
                    <a:off x="8091573" y="2026640"/>
                    <a:ext cx="503480" cy="503480"/>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𝐴</m:t>
                              </m:r>
                            </m:e>
                            <m:sub>
                              <m:r>
                                <a:rPr lang="en-US" altLang="zh-CN" b="0" i="1" smtClean="0">
                                  <a:solidFill>
                                    <a:schemeClr val="tx1"/>
                                  </a:solidFill>
                                  <a:latin typeface="Cambria Math" panose="02040503050406030204" pitchFamily="18" charset="0"/>
                                </a:rPr>
                                <m:t>10</m:t>
                              </m:r>
                            </m:sub>
                          </m:sSub>
                        </m:oMath>
                      </m:oMathPara>
                    </a14:m>
                    <a:endParaRPr lang="zh-CN" altLang="en-US" dirty="0">
                      <a:solidFill>
                        <a:schemeClr val="tx1"/>
                      </a:solidFill>
                    </a:endParaRPr>
                  </a:p>
                </p:txBody>
              </p:sp>
            </mc:Choice>
            <mc:Fallback xmlns="">
              <p:sp>
                <p:nvSpPr>
                  <p:cNvPr id="149" name="椭圆 148"/>
                  <p:cNvSpPr>
                    <a:spLocks noRot="1" noChangeAspect="1" noMove="1" noResize="1" noEditPoints="1" noAdjustHandles="1" noChangeArrowheads="1" noChangeShapeType="1" noTextEdit="1"/>
                  </p:cNvSpPr>
                  <p:nvPr/>
                </p:nvSpPr>
                <p:spPr>
                  <a:xfrm>
                    <a:off x="8091573" y="2026640"/>
                    <a:ext cx="503480" cy="503480"/>
                  </a:xfrm>
                  <a:prstGeom prst="ellipse">
                    <a:avLst/>
                  </a:prstGeom>
                  <a:blipFill>
                    <a:blip r:embed="rId36"/>
                    <a:stretch>
                      <a:fillRect l="-4706"/>
                    </a:stretch>
                  </a:blipFill>
                  <a:ln>
                    <a:solidFill>
                      <a:schemeClr val="accent6">
                        <a:lumMod val="40000"/>
                        <a:lumOff val="60000"/>
                      </a:schemeClr>
                    </a:solidFill>
                  </a:ln>
                </p:spPr>
                <p:txBody>
                  <a:bodyPr/>
                  <a:lstStyle/>
                  <a:p>
                    <a:r>
                      <a:rPr lang="zh-CN" altLang="en-US">
                        <a:noFill/>
                      </a:rPr>
                      <a:t> </a:t>
                    </a:r>
                  </a:p>
                </p:txBody>
              </p:sp>
            </mc:Fallback>
          </mc:AlternateContent>
        </p:grpSp>
        <p:sp>
          <p:nvSpPr>
            <p:cNvPr id="22" name="文本框 21">
              <a:extLst>
                <a:ext uri="{FF2B5EF4-FFF2-40B4-BE49-F238E27FC236}">
                  <a16:creationId xmlns:a16="http://schemas.microsoft.com/office/drawing/2014/main" id="{B4A15BE4-BA9F-48AA-BA63-C9CA97F47FF8}"/>
                </a:ext>
              </a:extLst>
            </p:cNvPr>
            <p:cNvSpPr txBox="1"/>
            <p:nvPr/>
          </p:nvSpPr>
          <p:spPr>
            <a:xfrm>
              <a:off x="7067937" y="3744651"/>
              <a:ext cx="1885939" cy="338554"/>
            </a:xfrm>
            <a:prstGeom prst="rect">
              <a:avLst/>
            </a:prstGeom>
            <a:noFill/>
          </p:spPr>
          <p:txBody>
            <a:bodyPr wrap="square" rtlCol="0">
              <a:spAutoFit/>
            </a:bodyPr>
            <a:lstStyle/>
            <a:p>
              <a:r>
                <a:rPr lang="en-US" altLang="zh-CN" sz="1600" dirty="0"/>
                <a:t>Attributes subsets</a:t>
              </a:r>
              <a:endParaRPr lang="zh-CN" altLang="en-US" sz="1600" dirty="0"/>
            </a:p>
          </p:txBody>
        </p:sp>
        <p:sp>
          <p:nvSpPr>
            <p:cNvPr id="23" name="矩形 22">
              <a:extLst>
                <a:ext uri="{FF2B5EF4-FFF2-40B4-BE49-F238E27FC236}">
                  <a16:creationId xmlns:a16="http://schemas.microsoft.com/office/drawing/2014/main" id="{D6280F6D-4049-4325-852C-A99E3E62425C}"/>
                </a:ext>
              </a:extLst>
            </p:cNvPr>
            <p:cNvSpPr/>
            <p:nvPr/>
          </p:nvSpPr>
          <p:spPr>
            <a:xfrm>
              <a:off x="9521978" y="4156285"/>
              <a:ext cx="1766894" cy="596347"/>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rPr>
                <a:t>Lattice model 1</a:t>
              </a:r>
              <a:endParaRPr lang="zh-CN" altLang="en-US" dirty="0">
                <a:solidFill>
                  <a:schemeClr val="tx1"/>
                </a:solidFill>
              </a:endParaRPr>
            </a:p>
          </p:txBody>
        </p:sp>
        <p:cxnSp>
          <p:nvCxnSpPr>
            <p:cNvPr id="24" name="直接箭头连接符 23">
              <a:extLst>
                <a:ext uri="{FF2B5EF4-FFF2-40B4-BE49-F238E27FC236}">
                  <a16:creationId xmlns:a16="http://schemas.microsoft.com/office/drawing/2014/main" id="{3CF9FADA-DE8E-4038-9F4A-36582B95DB60}"/>
                </a:ext>
              </a:extLst>
            </p:cNvPr>
            <p:cNvCxnSpPr>
              <a:stCxn id="8" idx="4"/>
            </p:cNvCxnSpPr>
            <p:nvPr/>
          </p:nvCxnSpPr>
          <p:spPr>
            <a:xfrm>
              <a:off x="5761817" y="5927043"/>
              <a:ext cx="1217393"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5" name="文本框 24">
              <a:extLst>
                <a:ext uri="{FF2B5EF4-FFF2-40B4-BE49-F238E27FC236}">
                  <a16:creationId xmlns:a16="http://schemas.microsoft.com/office/drawing/2014/main" id="{B30E2A45-5AAD-47B5-90DC-F1B596B41CB2}"/>
                </a:ext>
              </a:extLst>
            </p:cNvPr>
            <p:cNvSpPr txBox="1"/>
            <p:nvPr/>
          </p:nvSpPr>
          <p:spPr>
            <a:xfrm>
              <a:off x="5741601" y="5564620"/>
              <a:ext cx="1291417" cy="707886"/>
            </a:xfrm>
            <a:prstGeom prst="rect">
              <a:avLst/>
            </a:prstGeom>
            <a:noFill/>
          </p:spPr>
          <p:txBody>
            <a:bodyPr wrap="square" rtlCol="0">
              <a:spAutoFit/>
            </a:bodyPr>
            <a:lstStyle/>
            <a:p>
              <a:pPr algn="ctr"/>
              <a:r>
                <a:rPr lang="en-US" altLang="zh-CN" sz="2000" dirty="0"/>
                <a:t>Attributes partition</a:t>
              </a:r>
            </a:p>
          </p:txBody>
        </p:sp>
        <p:cxnSp>
          <p:nvCxnSpPr>
            <p:cNvPr id="26" name="曲线连接符 47">
              <a:extLst>
                <a:ext uri="{FF2B5EF4-FFF2-40B4-BE49-F238E27FC236}">
                  <a16:creationId xmlns:a16="http://schemas.microsoft.com/office/drawing/2014/main" id="{24E0F48A-4FB0-4E3B-A3D2-ABEA1B049E6F}"/>
                </a:ext>
              </a:extLst>
            </p:cNvPr>
            <p:cNvCxnSpPr>
              <a:stCxn id="8" idx="1"/>
              <a:endCxn id="25" idx="0"/>
            </p:cNvCxnSpPr>
            <p:nvPr/>
          </p:nvCxnSpPr>
          <p:spPr>
            <a:xfrm rot="16200000" flipH="1">
              <a:off x="5524672" y="4701982"/>
              <a:ext cx="463312" cy="1261964"/>
            </a:xfrm>
            <a:prstGeom prst="curvedConnector3">
              <a:avLst>
                <a:gd name="adj1" fmla="val -94734"/>
              </a:avLst>
            </a:prstGeom>
            <a:ln w="12700">
              <a:tailEnd type="triangle"/>
            </a:ln>
          </p:spPr>
          <p:style>
            <a:lnRef idx="1">
              <a:schemeClr val="dk1"/>
            </a:lnRef>
            <a:fillRef idx="0">
              <a:schemeClr val="dk1"/>
            </a:fillRef>
            <a:effectRef idx="0">
              <a:schemeClr val="dk1"/>
            </a:effectRef>
            <a:fontRef idx="minor">
              <a:schemeClr val="tx1"/>
            </a:fontRef>
          </p:style>
        </p:cxnSp>
        <p:sp>
          <p:nvSpPr>
            <p:cNvPr id="27" name="文本框 26">
              <a:extLst>
                <a:ext uri="{FF2B5EF4-FFF2-40B4-BE49-F238E27FC236}">
                  <a16:creationId xmlns:a16="http://schemas.microsoft.com/office/drawing/2014/main" id="{9762B097-E627-49A0-BEFD-2F703100545D}"/>
                </a:ext>
              </a:extLst>
            </p:cNvPr>
            <p:cNvSpPr txBox="1"/>
            <p:nvPr/>
          </p:nvSpPr>
          <p:spPr>
            <a:xfrm>
              <a:off x="4892041" y="4276818"/>
              <a:ext cx="2360434" cy="369332"/>
            </a:xfrm>
            <a:prstGeom prst="rect">
              <a:avLst/>
            </a:prstGeom>
            <a:noFill/>
          </p:spPr>
          <p:txBody>
            <a:bodyPr wrap="square" rtlCol="0">
              <a:spAutoFit/>
            </a:bodyPr>
            <a:lstStyle/>
            <a:p>
              <a:r>
                <a:rPr lang="en-US" altLang="zh-CN" dirty="0"/>
                <a:t>Mutual information</a:t>
              </a:r>
              <a:endParaRPr lang="zh-CN" altLang="en-US" dirty="0"/>
            </a:p>
          </p:txBody>
        </p:sp>
        <p:sp>
          <p:nvSpPr>
            <p:cNvPr id="28" name="矩形 27">
              <a:extLst>
                <a:ext uri="{FF2B5EF4-FFF2-40B4-BE49-F238E27FC236}">
                  <a16:creationId xmlns:a16="http://schemas.microsoft.com/office/drawing/2014/main" id="{B34ABDF4-A03B-4594-A9DA-5CA0F2242570}"/>
                </a:ext>
              </a:extLst>
            </p:cNvPr>
            <p:cNvSpPr/>
            <p:nvPr/>
          </p:nvSpPr>
          <p:spPr>
            <a:xfrm>
              <a:off x="9521978" y="4837235"/>
              <a:ext cx="1766894" cy="596347"/>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solidFill>
                    <a:schemeClr val="tx1"/>
                  </a:solidFill>
                </a:rPr>
                <a:t>Lattice model 2</a:t>
              </a:r>
              <a:endParaRPr lang="zh-CN" altLang="en-US" dirty="0">
                <a:solidFill>
                  <a:schemeClr val="tx1"/>
                </a:solidFill>
              </a:endParaRPr>
            </a:p>
          </p:txBody>
        </p:sp>
        <p:sp>
          <p:nvSpPr>
            <p:cNvPr id="29" name="矩形 28">
              <a:extLst>
                <a:ext uri="{FF2B5EF4-FFF2-40B4-BE49-F238E27FC236}">
                  <a16:creationId xmlns:a16="http://schemas.microsoft.com/office/drawing/2014/main" id="{B6B8AE1D-C9EF-4D53-93AA-5AF35D521E95}"/>
                </a:ext>
              </a:extLst>
            </p:cNvPr>
            <p:cNvSpPr/>
            <p:nvPr/>
          </p:nvSpPr>
          <p:spPr>
            <a:xfrm>
              <a:off x="9521978" y="5518185"/>
              <a:ext cx="1766894" cy="596347"/>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dirty="0">
                  <a:solidFill>
                    <a:schemeClr val="tx1"/>
                  </a:solidFill>
                </a:rPr>
                <a:t>Lattice model 3</a:t>
              </a:r>
              <a:endParaRPr lang="zh-CN" altLang="en-US" dirty="0">
                <a:solidFill>
                  <a:schemeClr val="tx1"/>
                </a:solidFill>
              </a:endParaRPr>
            </a:p>
          </p:txBody>
        </p:sp>
        <p:sp>
          <p:nvSpPr>
            <p:cNvPr id="30" name="矩形 29">
              <a:extLst>
                <a:ext uri="{FF2B5EF4-FFF2-40B4-BE49-F238E27FC236}">
                  <a16:creationId xmlns:a16="http://schemas.microsoft.com/office/drawing/2014/main" id="{DC933282-C134-43D6-B447-237497964EAD}"/>
                </a:ext>
              </a:extLst>
            </p:cNvPr>
            <p:cNvSpPr/>
            <p:nvPr/>
          </p:nvSpPr>
          <p:spPr>
            <a:xfrm>
              <a:off x="9521978" y="6197812"/>
              <a:ext cx="1766894" cy="59634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solidFill>
                    <a:schemeClr val="tx1"/>
                  </a:solidFill>
                </a:rPr>
                <a:t>Lattice model 4</a:t>
              </a:r>
              <a:endParaRPr lang="zh-CN" altLang="en-US" dirty="0">
                <a:solidFill>
                  <a:schemeClr val="tx1"/>
                </a:solidFill>
              </a:endParaRPr>
            </a:p>
          </p:txBody>
        </p:sp>
        <p:sp>
          <p:nvSpPr>
            <p:cNvPr id="31" name="矩形 30">
              <a:extLst>
                <a:ext uri="{FF2B5EF4-FFF2-40B4-BE49-F238E27FC236}">
                  <a16:creationId xmlns:a16="http://schemas.microsoft.com/office/drawing/2014/main" id="{96AC2619-17E8-4672-BC76-9D9682E9FADB}"/>
                </a:ext>
              </a:extLst>
            </p:cNvPr>
            <p:cNvSpPr/>
            <p:nvPr/>
          </p:nvSpPr>
          <p:spPr>
            <a:xfrm>
              <a:off x="9521978" y="6877439"/>
              <a:ext cx="1766894" cy="596347"/>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rPr>
                <a:t>Lattice model 5</a:t>
              </a:r>
              <a:endParaRPr lang="zh-CN" altLang="en-US" dirty="0">
                <a:solidFill>
                  <a:schemeClr val="tx1"/>
                </a:solidFill>
              </a:endParaRPr>
            </a:p>
          </p:txBody>
        </p:sp>
        <p:cxnSp>
          <p:nvCxnSpPr>
            <p:cNvPr id="32" name="直接箭头连接符 31">
              <a:extLst>
                <a:ext uri="{FF2B5EF4-FFF2-40B4-BE49-F238E27FC236}">
                  <a16:creationId xmlns:a16="http://schemas.microsoft.com/office/drawing/2014/main" id="{3C013286-68C5-4577-A223-F36511F68686}"/>
                </a:ext>
              </a:extLst>
            </p:cNvPr>
            <p:cNvCxnSpPr>
              <a:stCxn id="53" idx="3"/>
              <a:endCxn id="23" idx="1"/>
            </p:cNvCxnSpPr>
            <p:nvPr/>
          </p:nvCxnSpPr>
          <p:spPr>
            <a:xfrm>
              <a:off x="8868163" y="4454459"/>
              <a:ext cx="65381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C1681459-40F6-4B94-8E49-5F9ED791D693}"/>
                </a:ext>
              </a:extLst>
            </p:cNvPr>
            <p:cNvCxnSpPr>
              <a:stCxn id="41" idx="3"/>
              <a:endCxn id="28" idx="1"/>
            </p:cNvCxnSpPr>
            <p:nvPr/>
          </p:nvCxnSpPr>
          <p:spPr>
            <a:xfrm flipV="1">
              <a:off x="8866153" y="5135409"/>
              <a:ext cx="65582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a:extLst>
                <a:ext uri="{FF2B5EF4-FFF2-40B4-BE49-F238E27FC236}">
                  <a16:creationId xmlns:a16="http://schemas.microsoft.com/office/drawing/2014/main" id="{FE6F254C-A727-4936-ACA4-4AD1572800D6}"/>
                </a:ext>
              </a:extLst>
            </p:cNvPr>
            <p:cNvCxnSpPr>
              <a:stCxn id="45" idx="3"/>
              <a:endCxn id="29" idx="1"/>
            </p:cNvCxnSpPr>
            <p:nvPr/>
          </p:nvCxnSpPr>
          <p:spPr>
            <a:xfrm flipV="1">
              <a:off x="8865148" y="5816359"/>
              <a:ext cx="656830"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733EC5F9-7F65-4104-B139-EFB202D61EFA}"/>
                </a:ext>
              </a:extLst>
            </p:cNvPr>
            <p:cNvCxnSpPr>
              <a:stCxn id="49" idx="3"/>
              <a:endCxn id="30" idx="1"/>
            </p:cNvCxnSpPr>
            <p:nvPr/>
          </p:nvCxnSpPr>
          <p:spPr>
            <a:xfrm>
              <a:off x="8865148" y="6495986"/>
              <a:ext cx="6568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01878D4B-54C2-4A0C-A245-DEF691349E56}"/>
                </a:ext>
              </a:extLst>
            </p:cNvPr>
            <p:cNvCxnSpPr>
              <a:stCxn id="37" idx="3"/>
              <a:endCxn id="31" idx="1"/>
            </p:cNvCxnSpPr>
            <p:nvPr/>
          </p:nvCxnSpPr>
          <p:spPr>
            <a:xfrm flipV="1">
              <a:off x="8865148" y="7175613"/>
              <a:ext cx="656830" cy="27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24167760"/>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638AB-0965-41C0-A3AB-7B47F0055CC0}"/>
              </a:ext>
            </a:extLst>
          </p:cNvPr>
          <p:cNvSpPr>
            <a:spLocks noGrp="1"/>
          </p:cNvSpPr>
          <p:nvPr>
            <p:ph type="title"/>
          </p:nvPr>
        </p:nvSpPr>
        <p:spPr/>
        <p:txBody>
          <a:bodyPr/>
          <a:lstStyle/>
          <a:p>
            <a:r>
              <a:rPr lang="en-US" altLang="zh-CN" b="1" dirty="0"/>
              <a:t>ACTIVE DATA GENERATOR</a:t>
            </a:r>
            <a:endParaRPr lang="zh-CN" altLang="en-US" dirty="0"/>
          </a:p>
        </p:txBody>
      </p:sp>
      <p:sp>
        <p:nvSpPr>
          <p:cNvPr id="3" name="内容占位符 2">
            <a:extLst>
              <a:ext uri="{FF2B5EF4-FFF2-40B4-BE49-F238E27FC236}">
                <a16:creationId xmlns:a16="http://schemas.microsoft.com/office/drawing/2014/main" id="{2E8C3BE3-B386-4A9A-B9AE-2FAEE1F090BD}"/>
              </a:ext>
            </a:extLst>
          </p:cNvPr>
          <p:cNvSpPr>
            <a:spLocks noGrp="1"/>
          </p:cNvSpPr>
          <p:nvPr>
            <p:ph idx="1"/>
          </p:nvPr>
        </p:nvSpPr>
        <p:spPr>
          <a:xfrm>
            <a:off x="645160" y="1825625"/>
            <a:ext cx="11201400" cy="4351338"/>
          </a:xfrm>
        </p:spPr>
        <p:txBody>
          <a:bodyPr>
            <a:normAutofit/>
          </a:bodyPr>
          <a:lstStyle/>
          <a:p>
            <a:pPr>
              <a:spcBef>
                <a:spcPts val="1800"/>
              </a:spcBef>
            </a:pPr>
            <a:r>
              <a:rPr lang="en-US" altLang="zh-CN" sz="2600" dirty="0"/>
              <a:t>Challenges:</a:t>
            </a:r>
          </a:p>
          <a:p>
            <a:pPr lvl="1">
              <a:spcBef>
                <a:spcPts val="1800"/>
              </a:spcBef>
            </a:pPr>
            <a:r>
              <a:rPr lang="en-US" altLang="zh-CN" sz="2600" dirty="0"/>
              <a:t>Infinite query space (NOT pool based active learning)</a:t>
            </a:r>
          </a:p>
          <a:p>
            <a:pPr lvl="1">
              <a:spcBef>
                <a:spcPts val="1800"/>
              </a:spcBef>
            </a:pPr>
            <a:r>
              <a:rPr lang="en-US" altLang="zh-CN" sz="2600" dirty="0"/>
              <a:t>Regression problem (NO model uncertainty)</a:t>
            </a:r>
          </a:p>
          <a:p>
            <a:pPr>
              <a:spcBef>
                <a:spcPts val="1800"/>
              </a:spcBef>
            </a:pPr>
            <a:r>
              <a:rPr lang="en-US" altLang="zh-CN" dirty="0"/>
              <a:t>Solution</a:t>
            </a:r>
          </a:p>
          <a:p>
            <a:pPr lvl="1">
              <a:spcBef>
                <a:spcPts val="1800"/>
              </a:spcBef>
            </a:pPr>
            <a:r>
              <a:rPr lang="en-US" altLang="zh-CN" sz="2600" dirty="0"/>
              <a:t>Picking the lattice cells that are most valuable or necessary to optimize</a:t>
            </a:r>
          </a:p>
          <a:p>
            <a:pPr lvl="1">
              <a:spcBef>
                <a:spcPts val="1800"/>
              </a:spcBef>
            </a:pPr>
            <a:r>
              <a:rPr lang="en-US" altLang="zh-CN" sz="2600" dirty="0"/>
              <a:t>Two factors: (1) cell accuracy; (2) cell density</a:t>
            </a:r>
          </a:p>
          <a:p>
            <a:pPr lvl="1">
              <a:spcBef>
                <a:spcPts val="1800"/>
              </a:spcBef>
            </a:pPr>
            <a:r>
              <a:rPr lang="en-US" altLang="zh-CN" sz="2600" dirty="0"/>
              <a:t>Weighted lattice sampling</a:t>
            </a:r>
            <a:endParaRPr lang="zh-CN" altLang="en-US" sz="2600" dirty="0"/>
          </a:p>
        </p:txBody>
      </p:sp>
    </p:spTree>
    <p:extLst>
      <p:ext uri="{BB962C8B-B14F-4D97-AF65-F5344CB8AC3E}">
        <p14:creationId xmlns:p14="http://schemas.microsoft.com/office/powerpoint/2010/main" val="1811161980"/>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1CAB09-D2C2-4991-ADEE-8AB37FC81917}"/>
              </a:ext>
            </a:extLst>
          </p:cNvPr>
          <p:cNvSpPr>
            <a:spLocks noGrp="1"/>
          </p:cNvSpPr>
          <p:nvPr>
            <p:ph type="title"/>
          </p:nvPr>
        </p:nvSpPr>
        <p:spPr/>
        <p:txBody>
          <a:bodyPr/>
          <a:lstStyle/>
          <a:p>
            <a:r>
              <a:rPr lang="en-US" altLang="zh-CN" b="1" dirty="0"/>
              <a:t>Weighted Lattice Sampling</a:t>
            </a:r>
            <a:endParaRPr lang="zh-CN" altLang="en-US" b="1" dirty="0"/>
          </a:p>
        </p:txBody>
      </p:sp>
      <p:pic>
        <p:nvPicPr>
          <p:cNvPr id="4" name="内容占位符 3">
            <a:extLst>
              <a:ext uri="{FF2B5EF4-FFF2-40B4-BE49-F238E27FC236}">
                <a16:creationId xmlns:a16="http://schemas.microsoft.com/office/drawing/2014/main" id="{A9C79B86-FE94-4192-9EA4-7EB4D7D954BE}"/>
              </a:ext>
            </a:extLst>
          </p:cNvPr>
          <p:cNvPicPr>
            <a:picLocks noGrp="1" noChangeAspect="1"/>
          </p:cNvPicPr>
          <p:nvPr>
            <p:ph idx="1"/>
          </p:nvPr>
        </p:nvPicPr>
        <p:blipFill>
          <a:blip r:embed="rId2"/>
          <a:stretch>
            <a:fillRect/>
          </a:stretch>
        </p:blipFill>
        <p:spPr>
          <a:xfrm>
            <a:off x="897024" y="1668182"/>
            <a:ext cx="5688334" cy="4643005"/>
          </a:xfrm>
          <a:prstGeom prst="rect">
            <a:avLst/>
          </a:prstGeom>
        </p:spPr>
      </p:pic>
      <p:pic>
        <p:nvPicPr>
          <p:cNvPr id="5" name="图片 4">
            <a:extLst>
              <a:ext uri="{FF2B5EF4-FFF2-40B4-BE49-F238E27FC236}">
                <a16:creationId xmlns:a16="http://schemas.microsoft.com/office/drawing/2014/main" id="{636F3FC2-91E2-4189-A729-F1990C9CEC4B}"/>
              </a:ext>
            </a:extLst>
          </p:cNvPr>
          <p:cNvPicPr>
            <a:picLocks noChangeAspect="1"/>
          </p:cNvPicPr>
          <p:nvPr/>
        </p:nvPicPr>
        <p:blipFill>
          <a:blip r:embed="rId3"/>
          <a:stretch>
            <a:fillRect/>
          </a:stretch>
        </p:blipFill>
        <p:spPr>
          <a:xfrm>
            <a:off x="7300390" y="2202131"/>
            <a:ext cx="2106228" cy="860135"/>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30F990E-F749-4ACF-9DDC-EDFE70BE86D3}"/>
                  </a:ext>
                </a:extLst>
              </p:cNvPr>
              <p:cNvSpPr txBox="1"/>
              <p:nvPr/>
            </p:nvSpPr>
            <p:spPr>
              <a:xfrm>
                <a:off x="7387904" y="3573710"/>
                <a:ext cx="3171039" cy="1200329"/>
              </a:xfrm>
              <a:prstGeom prst="rect">
                <a:avLst/>
              </a:prstGeom>
              <a:noFill/>
            </p:spPr>
            <p:txBody>
              <a:bodyPr wrap="square" rtlCol="0">
                <a:spAutoFit/>
              </a:bodyPr>
              <a:lstStyle/>
              <a:p>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𝑀</m:t>
                        </m:r>
                      </m:e>
                      <m:sub>
                        <m:r>
                          <a:rPr lang="en-US" altLang="zh-CN" sz="2400" b="0" i="1" smtClean="0">
                            <a:latin typeface="Cambria Math" panose="02040503050406030204" pitchFamily="18" charset="0"/>
                          </a:rPr>
                          <m:t>𝑐</m:t>
                        </m:r>
                      </m:sub>
                    </m:sSub>
                  </m:oMath>
                </a14:m>
                <a:r>
                  <a:rPr lang="en-US" altLang="zh-CN" sz="2400" dirty="0"/>
                  <a:t>: points in cell C</a:t>
                </a:r>
              </a:p>
              <a:p>
                <a:endParaRPr lang="en-US" altLang="zh-CN" sz="2400" i="1" dirty="0">
                  <a:latin typeface="Cambria Math" panose="02040503050406030204" pitchFamily="18" charset="0"/>
                </a:endParaRPr>
              </a:p>
              <a:p>
                <a:endParaRPr lang="zh-CN" altLang="en-US" sz="2400" dirty="0"/>
              </a:p>
            </p:txBody>
          </p:sp>
        </mc:Choice>
        <mc:Fallback xmlns="">
          <p:sp>
            <p:nvSpPr>
              <p:cNvPr id="6" name="文本框 5">
                <a:extLst>
                  <a:ext uri="{FF2B5EF4-FFF2-40B4-BE49-F238E27FC236}">
                    <a16:creationId xmlns:a16="http://schemas.microsoft.com/office/drawing/2014/main" id="{130F990E-F749-4ACF-9DDC-EDFE70BE86D3}"/>
                  </a:ext>
                </a:extLst>
              </p:cNvPr>
              <p:cNvSpPr txBox="1">
                <a:spLocks noRot="1" noChangeAspect="1" noMove="1" noResize="1" noEditPoints="1" noAdjustHandles="1" noChangeArrowheads="1" noChangeShapeType="1" noTextEdit="1"/>
              </p:cNvSpPr>
              <p:nvPr/>
            </p:nvSpPr>
            <p:spPr>
              <a:xfrm>
                <a:off x="7387904" y="3573710"/>
                <a:ext cx="3171039" cy="1200329"/>
              </a:xfrm>
              <a:prstGeom prst="rect">
                <a:avLst/>
              </a:prstGeom>
              <a:blipFill>
                <a:blip r:embed="rId4"/>
                <a:stretch>
                  <a:fillRect l="-577" t="-4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4509FF6D-136C-4643-87C4-86A95A6BF175}"/>
                  </a:ext>
                </a:extLst>
              </p:cNvPr>
              <p:cNvSpPr/>
              <p:nvPr/>
            </p:nvSpPr>
            <p:spPr>
              <a:xfrm>
                <a:off x="7419605" y="4035375"/>
                <a:ext cx="3573992" cy="830997"/>
              </a:xfrm>
              <a:prstGeom prst="rect">
                <a:avLst/>
              </a:prstGeom>
            </p:spPr>
            <p:txBody>
              <a:bodyPr wrap="none">
                <a:spAutoFit/>
              </a:bodyPr>
              <a:lstStyle/>
              <a:p>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i="1">
                            <a:latin typeface="Cambria Math" panose="02040503050406030204" pitchFamily="18" charset="0"/>
                          </a:rPr>
                          <m:t>𝑐</m:t>
                        </m:r>
                      </m:sub>
                    </m:sSub>
                  </m:oMath>
                </a14:m>
                <a:r>
                  <a:rPr lang="en-US" altLang="zh-CN" sz="2400" dirty="0"/>
                  <a:t>: k points of C are in the </a:t>
                </a:r>
              </a:p>
              <a:p>
                <a:r>
                  <a:rPr lang="en-US" altLang="zh-CN" sz="2400" dirty="0"/>
                  <a:t>	TOP-K worst estimation</a:t>
                </a:r>
                <a:endParaRPr lang="zh-CN" altLang="en-US" sz="2400" dirty="0"/>
              </a:p>
            </p:txBody>
          </p:sp>
        </mc:Choice>
        <mc:Fallback xmlns="">
          <p:sp>
            <p:nvSpPr>
              <p:cNvPr id="7" name="矩形 6">
                <a:extLst>
                  <a:ext uri="{FF2B5EF4-FFF2-40B4-BE49-F238E27FC236}">
                    <a16:creationId xmlns:a16="http://schemas.microsoft.com/office/drawing/2014/main" id="{4509FF6D-136C-4643-87C4-86A95A6BF175}"/>
                  </a:ext>
                </a:extLst>
              </p:cNvPr>
              <p:cNvSpPr>
                <a:spLocks noRot="1" noChangeAspect="1" noMove="1" noResize="1" noEditPoints="1" noAdjustHandles="1" noChangeArrowheads="1" noChangeShapeType="1" noTextEdit="1"/>
              </p:cNvSpPr>
              <p:nvPr/>
            </p:nvSpPr>
            <p:spPr>
              <a:xfrm>
                <a:off x="7419605" y="4035375"/>
                <a:ext cx="3573992" cy="830997"/>
              </a:xfrm>
              <a:prstGeom prst="rect">
                <a:avLst/>
              </a:prstGeom>
              <a:blipFill>
                <a:blip r:embed="rId5"/>
                <a:stretch>
                  <a:fillRect l="-512" t="-5882" r="-1706" b="-161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56183479"/>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C8E6BC-5AC3-4B3B-AAA8-2138F277C536}"/>
              </a:ext>
            </a:extLst>
          </p:cNvPr>
          <p:cNvSpPr>
            <a:spLocks noGrp="1"/>
          </p:cNvSpPr>
          <p:nvPr>
            <p:ph type="title"/>
          </p:nvPr>
        </p:nvSpPr>
        <p:spPr/>
        <p:txBody>
          <a:bodyPr/>
          <a:lstStyle/>
          <a:p>
            <a:r>
              <a:rPr lang="en-US" altLang="zh-CN" b="1" dirty="0"/>
              <a:t>Accuracy</a:t>
            </a:r>
            <a:endParaRPr lang="zh-CN" altLang="en-US" b="1" dirty="0"/>
          </a:p>
        </p:txBody>
      </p:sp>
      <p:pic>
        <p:nvPicPr>
          <p:cNvPr id="7" name="内容占位符 6">
            <a:extLst>
              <a:ext uri="{FF2B5EF4-FFF2-40B4-BE49-F238E27FC236}">
                <a16:creationId xmlns:a16="http://schemas.microsoft.com/office/drawing/2014/main" id="{AB545977-2204-4AC1-BEDF-8FA7A3384C4D}"/>
              </a:ext>
            </a:extLst>
          </p:cNvPr>
          <p:cNvPicPr>
            <a:picLocks noGrp="1" noChangeAspect="1"/>
          </p:cNvPicPr>
          <p:nvPr>
            <p:ph idx="1"/>
          </p:nvPr>
        </p:nvPicPr>
        <p:blipFill>
          <a:blip r:embed="rId2"/>
          <a:stretch>
            <a:fillRect/>
          </a:stretch>
        </p:blipFill>
        <p:spPr>
          <a:xfrm>
            <a:off x="247650" y="2415906"/>
            <a:ext cx="5848350" cy="2600325"/>
          </a:xfrm>
          <a:prstGeom prst="rect">
            <a:avLst/>
          </a:prstGeom>
        </p:spPr>
      </p:pic>
      <p:pic>
        <p:nvPicPr>
          <p:cNvPr id="9" name="图片 8">
            <a:extLst>
              <a:ext uri="{FF2B5EF4-FFF2-40B4-BE49-F238E27FC236}">
                <a16:creationId xmlns:a16="http://schemas.microsoft.com/office/drawing/2014/main" id="{128E404F-9616-41D5-9A43-5E61936833B8}"/>
              </a:ext>
            </a:extLst>
          </p:cNvPr>
          <p:cNvPicPr>
            <a:picLocks noChangeAspect="1"/>
          </p:cNvPicPr>
          <p:nvPr/>
        </p:nvPicPr>
        <p:blipFill>
          <a:blip r:embed="rId3"/>
          <a:stretch>
            <a:fillRect/>
          </a:stretch>
        </p:blipFill>
        <p:spPr>
          <a:xfrm>
            <a:off x="6115050" y="1939655"/>
            <a:ext cx="6076950" cy="3552825"/>
          </a:xfrm>
          <a:prstGeom prst="rect">
            <a:avLst/>
          </a:prstGeom>
        </p:spPr>
      </p:pic>
    </p:spTree>
    <p:extLst>
      <p:ext uri="{BB962C8B-B14F-4D97-AF65-F5344CB8AC3E}">
        <p14:creationId xmlns:p14="http://schemas.microsoft.com/office/powerpoint/2010/main" val="2785309044"/>
      </p:ext>
    </p:extLst>
  </p:cSld>
  <p:clrMapOvr>
    <a:masterClrMapping/>
  </p:clrMapOvr>
  <mc:AlternateContent xmlns:mc="http://schemas.openxmlformats.org/markup-compatibility/2006" xmlns:p14="http://schemas.microsoft.com/office/powerpoint/2010/main">
    <mc:Choice Requires="p14">
      <p:transition spd="slow" p14:dur="2000" advTm="48299"/>
    </mc:Choice>
    <mc:Fallback xmlns="">
      <p:transition spd="slow" advTm="4829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0AB80-210D-48AA-A6B8-AC2523FC97EF}"/>
              </a:ext>
            </a:extLst>
          </p:cNvPr>
          <p:cNvSpPr>
            <a:spLocks noGrp="1"/>
          </p:cNvSpPr>
          <p:nvPr>
            <p:ph type="title"/>
          </p:nvPr>
        </p:nvSpPr>
        <p:spPr/>
        <p:txBody>
          <a:bodyPr/>
          <a:lstStyle/>
          <a:p>
            <a:r>
              <a:rPr lang="en-US" altLang="zh-CN" b="1" dirty="0"/>
              <a:t>Ablation Experiments</a:t>
            </a:r>
            <a:endParaRPr lang="zh-CN" altLang="en-US" dirty="0"/>
          </a:p>
        </p:txBody>
      </p:sp>
      <p:pic>
        <p:nvPicPr>
          <p:cNvPr id="4" name="内容占位符 3">
            <a:extLst>
              <a:ext uri="{FF2B5EF4-FFF2-40B4-BE49-F238E27FC236}">
                <a16:creationId xmlns:a16="http://schemas.microsoft.com/office/drawing/2014/main" id="{E914F756-DBDB-4B54-91B4-9B19CCF24BEF}"/>
              </a:ext>
            </a:extLst>
          </p:cNvPr>
          <p:cNvPicPr>
            <a:picLocks noGrp="1" noChangeAspect="1"/>
          </p:cNvPicPr>
          <p:nvPr>
            <p:ph idx="1"/>
          </p:nvPr>
        </p:nvPicPr>
        <p:blipFill>
          <a:blip r:embed="rId2"/>
          <a:stretch>
            <a:fillRect/>
          </a:stretch>
        </p:blipFill>
        <p:spPr>
          <a:xfrm>
            <a:off x="2519460" y="2122416"/>
            <a:ext cx="7337637" cy="3268349"/>
          </a:xfrm>
          <a:prstGeom prst="rect">
            <a:avLst/>
          </a:prstGeom>
        </p:spPr>
      </p:pic>
    </p:spTree>
    <p:extLst>
      <p:ext uri="{BB962C8B-B14F-4D97-AF65-F5344CB8AC3E}">
        <p14:creationId xmlns:p14="http://schemas.microsoft.com/office/powerpoint/2010/main" val="4019468728"/>
      </p:ext>
    </p:extLst>
  </p:cSld>
  <p:clrMapOvr>
    <a:masterClrMapping/>
  </p:clrMapOvr>
  <mc:AlternateContent xmlns:mc="http://schemas.openxmlformats.org/markup-compatibility/2006" xmlns:p14="http://schemas.microsoft.com/office/powerpoint/2010/main">
    <mc:Choice Requires="p14">
      <p:transition spd="slow" p14:dur="2000" advTm="28339"/>
    </mc:Choice>
    <mc:Fallback xmlns="">
      <p:transition spd="slow" advTm="2833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0AB80-210D-48AA-A6B8-AC2523FC97EF}"/>
              </a:ext>
            </a:extLst>
          </p:cNvPr>
          <p:cNvSpPr>
            <a:spLocks noGrp="1"/>
          </p:cNvSpPr>
          <p:nvPr>
            <p:ph type="title"/>
          </p:nvPr>
        </p:nvSpPr>
        <p:spPr/>
        <p:txBody>
          <a:bodyPr/>
          <a:lstStyle/>
          <a:p>
            <a:r>
              <a:rPr lang="en-US" altLang="zh-CN" b="1" dirty="0"/>
              <a:t>Active Learning</a:t>
            </a:r>
            <a:endParaRPr lang="zh-CN" altLang="en-US" b="1" dirty="0"/>
          </a:p>
        </p:txBody>
      </p:sp>
      <p:graphicFrame>
        <p:nvGraphicFramePr>
          <p:cNvPr id="7" name="图表 6">
            <a:extLst>
              <a:ext uri="{FF2B5EF4-FFF2-40B4-BE49-F238E27FC236}">
                <a16:creationId xmlns:a16="http://schemas.microsoft.com/office/drawing/2014/main" id="{ED03DE9E-1B8C-4442-ACB7-9FACF90ECE9A}"/>
              </a:ext>
            </a:extLst>
          </p:cNvPr>
          <p:cNvGraphicFramePr>
            <a:graphicFrameLocks/>
          </p:cNvGraphicFramePr>
          <p:nvPr/>
        </p:nvGraphicFramePr>
        <p:xfrm>
          <a:off x="184625" y="2104888"/>
          <a:ext cx="5847059" cy="40106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图表 7">
            <a:extLst>
              <a:ext uri="{FF2B5EF4-FFF2-40B4-BE49-F238E27FC236}">
                <a16:creationId xmlns:a16="http://schemas.microsoft.com/office/drawing/2014/main" id="{2022E9C0-0CD4-4D36-92F1-DA90F5E308F6}"/>
              </a:ext>
            </a:extLst>
          </p:cNvPr>
          <p:cNvGraphicFramePr>
            <a:graphicFrameLocks/>
          </p:cNvGraphicFramePr>
          <p:nvPr/>
        </p:nvGraphicFramePr>
        <p:xfrm>
          <a:off x="6031684" y="2104888"/>
          <a:ext cx="6227427" cy="411135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3211608"/>
      </p:ext>
    </p:extLst>
  </p:cSld>
  <p:clrMapOvr>
    <a:masterClrMapping/>
  </p:clrMapOvr>
  <mc:AlternateContent xmlns:mc="http://schemas.openxmlformats.org/markup-compatibility/2006" xmlns:p14="http://schemas.microsoft.com/office/powerpoint/2010/main">
    <mc:Choice Requires="p14">
      <p:transition spd="slow" p14:dur="2000" advTm="34787"/>
    </mc:Choice>
    <mc:Fallback xmlns="">
      <p:transition spd="slow" advTm="34787"/>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0AB80-210D-48AA-A6B8-AC2523FC97EF}"/>
              </a:ext>
            </a:extLst>
          </p:cNvPr>
          <p:cNvSpPr>
            <a:spLocks noGrp="1"/>
          </p:cNvSpPr>
          <p:nvPr>
            <p:ph type="title"/>
          </p:nvPr>
        </p:nvSpPr>
        <p:spPr/>
        <p:txBody>
          <a:bodyPr/>
          <a:lstStyle/>
          <a:p>
            <a:r>
              <a:rPr lang="en-US" altLang="zh-CN" b="1" dirty="0"/>
              <a:t>Model Size</a:t>
            </a:r>
            <a:endParaRPr lang="zh-CN" altLang="en-US" b="1" dirty="0"/>
          </a:p>
        </p:txBody>
      </p:sp>
      <p:graphicFrame>
        <p:nvGraphicFramePr>
          <p:cNvPr id="6" name="图表 5">
            <a:extLst>
              <a:ext uri="{FF2B5EF4-FFF2-40B4-BE49-F238E27FC236}">
                <a16:creationId xmlns:a16="http://schemas.microsoft.com/office/drawing/2014/main" id="{478A7B9E-F532-4743-960F-D048ED71F204}"/>
              </a:ext>
            </a:extLst>
          </p:cNvPr>
          <p:cNvGraphicFramePr>
            <a:graphicFrameLocks/>
          </p:cNvGraphicFramePr>
          <p:nvPr/>
        </p:nvGraphicFramePr>
        <p:xfrm>
          <a:off x="6096000" y="2149448"/>
          <a:ext cx="5833145" cy="36892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图表 6">
            <a:extLst>
              <a:ext uri="{FF2B5EF4-FFF2-40B4-BE49-F238E27FC236}">
                <a16:creationId xmlns:a16="http://schemas.microsoft.com/office/drawing/2014/main" id="{F760C108-7B4A-4997-BD8F-0123C1875FB7}"/>
              </a:ext>
            </a:extLst>
          </p:cNvPr>
          <p:cNvGraphicFramePr>
            <a:graphicFrameLocks/>
          </p:cNvGraphicFramePr>
          <p:nvPr/>
        </p:nvGraphicFramePr>
        <p:xfrm>
          <a:off x="620354" y="2149448"/>
          <a:ext cx="5475646" cy="35634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39071201"/>
      </p:ext>
    </p:extLst>
  </p:cSld>
  <p:clrMapOvr>
    <a:masterClrMapping/>
  </p:clrMapOvr>
  <mc:AlternateContent xmlns:mc="http://schemas.openxmlformats.org/markup-compatibility/2006" xmlns:p14="http://schemas.microsoft.com/office/powerpoint/2010/main">
    <mc:Choice Requires="p14">
      <p:transition spd="slow" p14:dur="2000" advTm="23092"/>
    </mc:Choice>
    <mc:Fallback xmlns="">
      <p:transition spd="slow" advTm="23092"/>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717F9-3321-D4DC-FEAD-5B62C61F5D5B}"/>
              </a:ext>
            </a:extLst>
          </p:cNvPr>
          <p:cNvSpPr>
            <a:spLocks noGrp="1"/>
          </p:cNvSpPr>
          <p:nvPr>
            <p:ph type="title"/>
          </p:nvPr>
        </p:nvSpPr>
        <p:spPr/>
        <p:txBody>
          <a:bodyPr/>
          <a:lstStyle/>
          <a:p>
            <a:r>
              <a:rPr kumimoji="1" lang="en-US" altLang="zh-CN" dirty="0"/>
              <a:t>Takeaways</a:t>
            </a:r>
            <a:endParaRPr kumimoji="1" lang="zh-CN" altLang="en-US" dirty="0"/>
          </a:p>
        </p:txBody>
      </p:sp>
      <p:sp>
        <p:nvSpPr>
          <p:cNvPr id="3" name="内容占位符 2">
            <a:extLst>
              <a:ext uri="{FF2B5EF4-FFF2-40B4-BE49-F238E27FC236}">
                <a16:creationId xmlns:a16="http://schemas.microsoft.com/office/drawing/2014/main" id="{B06EF05B-CC0B-1548-42F6-41DA73DF5BD4}"/>
              </a:ext>
            </a:extLst>
          </p:cNvPr>
          <p:cNvSpPr>
            <a:spLocks noGrp="1"/>
          </p:cNvSpPr>
          <p:nvPr>
            <p:ph idx="1"/>
          </p:nvPr>
        </p:nvSpPr>
        <p:spPr/>
        <p:txBody>
          <a:bodyPr/>
          <a:lstStyle/>
          <a:p>
            <a:r>
              <a:rPr kumimoji="1" lang="en-US" altLang="zh-CN" dirty="0"/>
              <a:t>Learning-based methods can be accurate, efficient, lightweight</a:t>
            </a:r>
          </a:p>
          <a:p>
            <a:r>
              <a:rPr kumimoji="1" lang="en-US" altLang="zh-CN" dirty="0"/>
              <a:t>But </a:t>
            </a:r>
          </a:p>
          <a:p>
            <a:pPr lvl="1"/>
            <a:r>
              <a:rPr kumimoji="1" lang="en-US" altLang="zh-CN" dirty="0"/>
              <a:t>Have longer-training time</a:t>
            </a:r>
          </a:p>
          <a:p>
            <a:pPr lvl="1"/>
            <a:r>
              <a:rPr kumimoji="1" lang="en-US" altLang="zh-CN" dirty="0"/>
              <a:t>May fail to catch up fast data change</a:t>
            </a:r>
          </a:p>
          <a:p>
            <a:pPr lvl="1"/>
            <a:r>
              <a:rPr kumimoji="1" lang="en-US" altLang="zh-CN" dirty="0"/>
              <a:t>Hard to trust</a:t>
            </a:r>
          </a:p>
          <a:p>
            <a:pPr lvl="1"/>
            <a:r>
              <a:rPr kumimoji="1" lang="en-US" altLang="zh-CN" dirty="0"/>
              <a:t>Are not practical</a:t>
            </a:r>
            <a:r>
              <a:rPr kumimoji="1" lang="zh-CN" altLang="en-US" dirty="0"/>
              <a:t> </a:t>
            </a:r>
            <a:r>
              <a:rPr kumimoji="1" lang="en-US" altLang="zh-CN" dirty="0"/>
              <a:t>in production</a:t>
            </a:r>
          </a:p>
          <a:p>
            <a:pPr lvl="1"/>
            <a:endParaRPr kumimoji="1" lang="zh-CN" altLang="en-US" dirty="0"/>
          </a:p>
        </p:txBody>
      </p:sp>
      <p:sp>
        <p:nvSpPr>
          <p:cNvPr id="4" name="矩形 3">
            <a:extLst>
              <a:ext uri="{FF2B5EF4-FFF2-40B4-BE49-F238E27FC236}">
                <a16:creationId xmlns:a16="http://schemas.microsoft.com/office/drawing/2014/main" id="{BBEFDFF4-6425-CC7B-99C3-B8EB159742FF}"/>
              </a:ext>
            </a:extLst>
          </p:cNvPr>
          <p:cNvSpPr/>
          <p:nvPr/>
        </p:nvSpPr>
        <p:spPr>
          <a:xfrm>
            <a:off x="838200" y="6127234"/>
            <a:ext cx="8534400" cy="369332"/>
          </a:xfrm>
          <a:prstGeom prst="rect">
            <a:avLst/>
          </a:prstGeom>
        </p:spPr>
        <p:txBody>
          <a:bodyPr wrap="square">
            <a:spAutoFit/>
          </a:bodyPr>
          <a:lstStyle/>
          <a:p>
            <a:r>
              <a:rPr lang="zh-CN" altLang="en-US" dirty="0"/>
              <a:t>https://www.cs.sfu.ca/~jnwang/ppt/learned-cardinality-estimation.pdf</a:t>
            </a:r>
          </a:p>
        </p:txBody>
      </p:sp>
    </p:spTree>
    <p:extLst>
      <p:ext uri="{BB962C8B-B14F-4D97-AF65-F5344CB8AC3E}">
        <p14:creationId xmlns:p14="http://schemas.microsoft.com/office/powerpoint/2010/main" val="126248019"/>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418E74D-45E3-D445-0237-0BF380B55CEC}"/>
              </a:ext>
            </a:extLst>
          </p:cNvPr>
          <p:cNvSpPr>
            <a:spLocks noGrp="1"/>
          </p:cNvSpPr>
          <p:nvPr>
            <p:ph type="title"/>
          </p:nvPr>
        </p:nvSpPr>
        <p:spPr/>
        <p:txBody>
          <a:bodyPr/>
          <a:lstStyle/>
          <a:p>
            <a:r>
              <a:rPr lang="en-US" altLang="zh-CN" dirty="0"/>
              <a:t>Cost Estimation</a:t>
            </a:r>
            <a:endParaRPr lang="zh-CN" altLang="en-US" dirty="0"/>
          </a:p>
        </p:txBody>
      </p:sp>
    </p:spTree>
    <p:extLst>
      <p:ext uri="{BB962C8B-B14F-4D97-AF65-F5344CB8AC3E}">
        <p14:creationId xmlns:p14="http://schemas.microsoft.com/office/powerpoint/2010/main" val="604418606"/>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8BD51-A95F-5848-86D9-DCB60A490B01}"/>
              </a:ext>
            </a:extLst>
          </p:cNvPr>
          <p:cNvSpPr>
            <a:spLocks noGrp="1"/>
          </p:cNvSpPr>
          <p:nvPr>
            <p:ph type="title"/>
          </p:nvPr>
        </p:nvSpPr>
        <p:spPr>
          <a:xfrm>
            <a:off x="838200" y="198871"/>
            <a:ext cx="10515600" cy="1325563"/>
          </a:xfrm>
        </p:spPr>
        <p:txBody>
          <a:bodyPr/>
          <a:lstStyle/>
          <a:p>
            <a:pPr algn="ctr"/>
            <a:r>
              <a:rPr kumimoji="1" lang="en-US" altLang="zh-CN" b="1" dirty="0"/>
              <a:t>Artificial Intelligence for System</a:t>
            </a:r>
            <a:endParaRPr kumimoji="1" lang="zh-CN" altLang="en-US" b="1" dirty="0"/>
          </a:p>
        </p:txBody>
      </p:sp>
      <p:pic>
        <p:nvPicPr>
          <p:cNvPr id="4" name="内容占位符 3">
            <a:extLst>
              <a:ext uri="{FF2B5EF4-FFF2-40B4-BE49-F238E27FC236}">
                <a16:creationId xmlns:a16="http://schemas.microsoft.com/office/drawing/2014/main" id="{C0477AA5-0336-B846-BD22-D52A8697275D}"/>
              </a:ext>
            </a:extLst>
          </p:cNvPr>
          <p:cNvPicPr>
            <a:picLocks noGrp="1" noChangeAspect="1"/>
          </p:cNvPicPr>
          <p:nvPr>
            <p:ph idx="1"/>
          </p:nvPr>
        </p:nvPicPr>
        <p:blipFill rotWithShape="1">
          <a:blip r:embed="rId3"/>
          <a:srcRect r="1689" b="1012"/>
          <a:stretch/>
        </p:blipFill>
        <p:spPr>
          <a:xfrm>
            <a:off x="1838764" y="1334796"/>
            <a:ext cx="8514471" cy="4678077"/>
          </a:xfrm>
          <a:prstGeom prst="rect">
            <a:avLst/>
          </a:prstGeom>
        </p:spPr>
      </p:pic>
      <p:sp>
        <p:nvSpPr>
          <p:cNvPr id="5" name="矩形 4">
            <a:extLst>
              <a:ext uri="{FF2B5EF4-FFF2-40B4-BE49-F238E27FC236}">
                <a16:creationId xmlns:a16="http://schemas.microsoft.com/office/drawing/2014/main" id="{84941A0B-4611-9B44-AC45-03BF88338F33}"/>
              </a:ext>
            </a:extLst>
          </p:cNvPr>
          <p:cNvSpPr/>
          <p:nvPr/>
        </p:nvSpPr>
        <p:spPr>
          <a:xfrm>
            <a:off x="8122654" y="6581001"/>
            <a:ext cx="4607488" cy="276999"/>
          </a:xfrm>
          <a:prstGeom prst="rect">
            <a:avLst/>
          </a:prstGeom>
        </p:spPr>
        <p:txBody>
          <a:bodyPr wrap="square">
            <a:spAutoFit/>
          </a:bodyPr>
          <a:lstStyle/>
          <a:p>
            <a:r>
              <a:rPr lang="en" altLang="zh-CN" sz="1200" dirty="0" err="1">
                <a:latin typeface="Calibri" panose="020F0502020204030204" pitchFamily="34" charset="0"/>
              </a:rPr>
              <a:t>Jiannan</a:t>
            </a:r>
            <a:r>
              <a:rPr lang="en" altLang="zh-CN" sz="1200" dirty="0">
                <a:latin typeface="Calibri" panose="020F0502020204030204" pitchFamily="34" charset="0"/>
              </a:rPr>
              <a:t> Wang, Machine Learning for Data Intensive Systems</a:t>
            </a:r>
            <a:endParaRPr lang="en" altLang="zh-CN" sz="1200" dirty="0">
              <a:effectLst/>
            </a:endParaRPr>
          </a:p>
        </p:txBody>
      </p:sp>
    </p:spTree>
    <p:extLst>
      <p:ext uri="{BB962C8B-B14F-4D97-AF65-F5344CB8AC3E}">
        <p14:creationId xmlns:p14="http://schemas.microsoft.com/office/powerpoint/2010/main" val="641855351"/>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19A97-F2AA-4CEA-E4FB-87123AC97894}"/>
              </a:ext>
            </a:extLst>
          </p:cNvPr>
          <p:cNvSpPr>
            <a:spLocks noGrp="1"/>
          </p:cNvSpPr>
          <p:nvPr>
            <p:ph type="title"/>
          </p:nvPr>
        </p:nvSpPr>
        <p:spPr/>
        <p:txBody>
          <a:bodyPr/>
          <a:lstStyle/>
          <a:p>
            <a:r>
              <a:rPr kumimoji="1" lang="en-US" altLang="zh-CN" b="1" dirty="0"/>
              <a:t>Learning-Based Cost Estimation</a:t>
            </a:r>
            <a:endParaRPr kumimoji="1" lang="zh-CN" altLang="en-US" b="1" dirty="0"/>
          </a:p>
        </p:txBody>
      </p:sp>
      <p:graphicFrame>
        <p:nvGraphicFramePr>
          <p:cNvPr id="6" name="图示 5">
            <a:extLst>
              <a:ext uri="{FF2B5EF4-FFF2-40B4-BE49-F238E27FC236}">
                <a16:creationId xmlns:a16="http://schemas.microsoft.com/office/drawing/2014/main" id="{7D8E2AFC-2A99-BC3E-1C7D-20CCE239BB8D}"/>
              </a:ext>
            </a:extLst>
          </p:cNvPr>
          <p:cNvGraphicFramePr/>
          <p:nvPr>
            <p:extLst>
              <p:ext uri="{D42A27DB-BD31-4B8C-83A1-F6EECF244321}">
                <p14:modId xmlns:p14="http://schemas.microsoft.com/office/powerpoint/2010/main" val="1711054185"/>
              </p:ext>
            </p:extLst>
          </p:nvPr>
        </p:nvGraphicFramePr>
        <p:xfrm>
          <a:off x="952500" y="1478281"/>
          <a:ext cx="10401300" cy="4622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1249853"/>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222606-A544-ECAC-373E-39926B220B2D}"/>
              </a:ext>
            </a:extLst>
          </p:cNvPr>
          <p:cNvSpPr>
            <a:spLocks noGrp="1"/>
          </p:cNvSpPr>
          <p:nvPr>
            <p:ph type="title"/>
          </p:nvPr>
        </p:nvSpPr>
        <p:spPr/>
        <p:txBody>
          <a:bodyPr/>
          <a:lstStyle/>
          <a:p>
            <a:r>
              <a:rPr kumimoji="1" lang="en-US" altLang="zh-CN" b="1" dirty="0"/>
              <a:t>Cost model in PostgreSQL</a:t>
            </a:r>
            <a:endParaRPr kumimoji="1" lang="zh-CN" altLang="en-US" b="1" dirty="0"/>
          </a:p>
        </p:txBody>
      </p:sp>
      <p:pic>
        <p:nvPicPr>
          <p:cNvPr id="4" name="内容占位符 3">
            <a:extLst>
              <a:ext uri="{FF2B5EF4-FFF2-40B4-BE49-F238E27FC236}">
                <a16:creationId xmlns:a16="http://schemas.microsoft.com/office/drawing/2014/main" id="{3B1FE37C-DD02-B431-D0FF-E8600F3AD006}"/>
              </a:ext>
            </a:extLst>
          </p:cNvPr>
          <p:cNvPicPr>
            <a:picLocks noGrp="1" noChangeAspect="1"/>
          </p:cNvPicPr>
          <p:nvPr>
            <p:ph idx="1"/>
          </p:nvPr>
        </p:nvPicPr>
        <p:blipFill>
          <a:blip r:embed="rId3"/>
          <a:stretch>
            <a:fillRect/>
          </a:stretch>
        </p:blipFill>
        <p:spPr>
          <a:xfrm>
            <a:off x="838200" y="1690688"/>
            <a:ext cx="7530294" cy="4351338"/>
          </a:xfrm>
          <a:prstGeom prst="rect">
            <a:avLst/>
          </a:prstGeom>
        </p:spPr>
      </p:pic>
      <p:pic>
        <p:nvPicPr>
          <p:cNvPr id="5" name="图片 4">
            <a:extLst>
              <a:ext uri="{FF2B5EF4-FFF2-40B4-BE49-F238E27FC236}">
                <a16:creationId xmlns:a16="http://schemas.microsoft.com/office/drawing/2014/main" id="{B1735858-D8AC-249D-98EB-47EC47E98015}"/>
              </a:ext>
            </a:extLst>
          </p:cNvPr>
          <p:cNvPicPr>
            <a:picLocks noChangeAspect="1"/>
          </p:cNvPicPr>
          <p:nvPr/>
        </p:nvPicPr>
        <p:blipFill rotWithShape="1">
          <a:blip r:embed="rId4"/>
          <a:srcRect t="38123"/>
          <a:stretch/>
        </p:blipFill>
        <p:spPr>
          <a:xfrm>
            <a:off x="1168838" y="6030737"/>
            <a:ext cx="3640229" cy="325831"/>
          </a:xfrm>
          <a:prstGeom prst="rect">
            <a:avLst/>
          </a:prstGeom>
        </p:spPr>
      </p:pic>
      <p:sp>
        <p:nvSpPr>
          <p:cNvPr id="6" name="右箭头 5">
            <a:hlinkClick r:id="rId5" action="ppaction://hlinksldjump"/>
            <a:extLst>
              <a:ext uri="{FF2B5EF4-FFF2-40B4-BE49-F238E27FC236}">
                <a16:creationId xmlns:a16="http://schemas.microsoft.com/office/drawing/2014/main" id="{9FA11118-6473-BF2A-7309-B7D7670E98A6}"/>
              </a:ext>
            </a:extLst>
          </p:cNvPr>
          <p:cNvSpPr/>
          <p:nvPr/>
        </p:nvSpPr>
        <p:spPr>
          <a:xfrm rot="10800000">
            <a:off x="10340622" y="6042026"/>
            <a:ext cx="609600" cy="426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40992273"/>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850E9E-8D13-7622-8B9D-5C7AC55FFEBD}"/>
              </a:ext>
            </a:extLst>
          </p:cNvPr>
          <p:cNvSpPr>
            <a:spLocks noGrp="1"/>
          </p:cNvSpPr>
          <p:nvPr>
            <p:ph type="title"/>
          </p:nvPr>
        </p:nvSpPr>
        <p:spPr>
          <a:xfrm>
            <a:off x="717426" y="5273040"/>
            <a:ext cx="10757148" cy="1137920"/>
          </a:xfrm>
        </p:spPr>
        <p:txBody>
          <a:bodyPr>
            <a:normAutofit/>
          </a:bodyPr>
          <a:lstStyle/>
          <a:p>
            <a:r>
              <a:rPr lang="en" altLang="zh-CN" sz="2000" dirty="0"/>
              <a:t>Plan-Structured Deep Neural Network Models for Query Performance Prediction (VLDB 2019)</a:t>
            </a:r>
            <a:endParaRPr kumimoji="1" lang="zh-CN" altLang="en-US" sz="2000" dirty="0"/>
          </a:p>
        </p:txBody>
      </p:sp>
      <p:pic>
        <p:nvPicPr>
          <p:cNvPr id="4" name="内容占位符 3">
            <a:extLst>
              <a:ext uri="{FF2B5EF4-FFF2-40B4-BE49-F238E27FC236}">
                <a16:creationId xmlns:a16="http://schemas.microsoft.com/office/drawing/2014/main" id="{35E08A1A-4EEB-1386-590A-1561EDF5EDC4}"/>
              </a:ext>
            </a:extLst>
          </p:cNvPr>
          <p:cNvPicPr>
            <a:picLocks noGrp="1" noChangeAspect="1"/>
          </p:cNvPicPr>
          <p:nvPr>
            <p:ph idx="1"/>
          </p:nvPr>
        </p:nvPicPr>
        <p:blipFill>
          <a:blip r:embed="rId2"/>
          <a:stretch>
            <a:fillRect/>
          </a:stretch>
        </p:blipFill>
        <p:spPr>
          <a:xfrm>
            <a:off x="838200" y="2002581"/>
            <a:ext cx="5217160" cy="3270459"/>
          </a:xfrm>
          <a:prstGeom prst="rect">
            <a:avLst/>
          </a:prstGeom>
        </p:spPr>
      </p:pic>
      <p:sp>
        <p:nvSpPr>
          <p:cNvPr id="5" name="标题 1">
            <a:extLst>
              <a:ext uri="{FF2B5EF4-FFF2-40B4-BE49-F238E27FC236}">
                <a16:creationId xmlns:a16="http://schemas.microsoft.com/office/drawing/2014/main" id="{B0BBBE80-E870-EA90-DC5F-FECBCA892FC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b="1" dirty="0"/>
              <a:t>Plan-structured cost learner</a:t>
            </a:r>
            <a:endParaRPr kumimoji="1" lang="zh-CN" altLang="en-US" b="1" dirty="0"/>
          </a:p>
        </p:txBody>
      </p:sp>
    </p:spTree>
    <p:extLst>
      <p:ext uri="{BB962C8B-B14F-4D97-AF65-F5344CB8AC3E}">
        <p14:creationId xmlns:p14="http://schemas.microsoft.com/office/powerpoint/2010/main" val="642576671"/>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4DC31-BDDE-488D-6318-67F070B88731}"/>
              </a:ext>
            </a:extLst>
          </p:cNvPr>
          <p:cNvSpPr>
            <a:spLocks noGrp="1"/>
          </p:cNvSpPr>
          <p:nvPr>
            <p:ph type="title"/>
          </p:nvPr>
        </p:nvSpPr>
        <p:spPr>
          <a:xfrm>
            <a:off x="838200" y="2707678"/>
            <a:ext cx="10515600" cy="1325563"/>
          </a:xfrm>
        </p:spPr>
        <p:txBody>
          <a:bodyPr>
            <a:normAutofit/>
          </a:bodyPr>
          <a:lstStyle/>
          <a:p>
            <a:pPr algn="ctr"/>
            <a:r>
              <a:rPr lang="en" altLang="zh-CN" sz="2400" dirty="0"/>
              <a:t>An End-to-End Learning-based Cost Estimator</a:t>
            </a:r>
            <a:r>
              <a:rPr lang="zh-CN" altLang="en-US" sz="2400" dirty="0"/>
              <a:t> </a:t>
            </a:r>
            <a:r>
              <a:rPr lang="en-US" altLang="zh-CN" sz="2400" dirty="0"/>
              <a:t>(VLDB 2019)</a:t>
            </a:r>
            <a:endParaRPr kumimoji="1" lang="zh-CN" altLang="en-US" sz="2400" dirty="0"/>
          </a:p>
        </p:txBody>
      </p:sp>
      <p:pic>
        <p:nvPicPr>
          <p:cNvPr id="6" name="内容占位符 5">
            <a:extLst>
              <a:ext uri="{FF2B5EF4-FFF2-40B4-BE49-F238E27FC236}">
                <a16:creationId xmlns:a16="http://schemas.microsoft.com/office/drawing/2014/main" id="{6DC7D1D5-0ED3-5696-2A2F-5C7D40C3370D}"/>
              </a:ext>
            </a:extLst>
          </p:cNvPr>
          <p:cNvPicPr>
            <a:picLocks noGrp="1" noChangeAspect="1"/>
          </p:cNvPicPr>
          <p:nvPr>
            <p:ph idx="1"/>
          </p:nvPr>
        </p:nvPicPr>
        <p:blipFill rotWithShape="1">
          <a:blip r:embed="rId2"/>
          <a:srcRect b="60114"/>
          <a:stretch/>
        </p:blipFill>
        <p:spPr>
          <a:xfrm>
            <a:off x="838200" y="1440377"/>
            <a:ext cx="10515600" cy="1676045"/>
          </a:xfrm>
          <a:prstGeom prst="rect">
            <a:avLst/>
          </a:prstGeom>
        </p:spPr>
      </p:pic>
      <p:sp>
        <p:nvSpPr>
          <p:cNvPr id="7" name="标题 1">
            <a:extLst>
              <a:ext uri="{FF2B5EF4-FFF2-40B4-BE49-F238E27FC236}">
                <a16:creationId xmlns:a16="http://schemas.microsoft.com/office/drawing/2014/main" id="{EBE3D2D5-BC0E-1AF0-C9C3-FDDE4A6902B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b="1" dirty="0"/>
              <a:t>Plan-structured cost learner</a:t>
            </a:r>
            <a:endParaRPr kumimoji="1" lang="zh-CN" altLang="en-US" b="1" dirty="0"/>
          </a:p>
        </p:txBody>
      </p:sp>
      <p:pic>
        <p:nvPicPr>
          <p:cNvPr id="8" name="图片 7">
            <a:extLst>
              <a:ext uri="{FF2B5EF4-FFF2-40B4-BE49-F238E27FC236}">
                <a16:creationId xmlns:a16="http://schemas.microsoft.com/office/drawing/2014/main" id="{C19F6F28-7040-F8DF-B41F-3B8FCF59C018}"/>
              </a:ext>
            </a:extLst>
          </p:cNvPr>
          <p:cNvPicPr>
            <a:picLocks noChangeAspect="1"/>
          </p:cNvPicPr>
          <p:nvPr/>
        </p:nvPicPr>
        <p:blipFill>
          <a:blip r:embed="rId3"/>
          <a:stretch>
            <a:fillRect/>
          </a:stretch>
        </p:blipFill>
        <p:spPr>
          <a:xfrm>
            <a:off x="1871980" y="3799841"/>
            <a:ext cx="8448040" cy="2036739"/>
          </a:xfrm>
          <a:prstGeom prst="rect">
            <a:avLst/>
          </a:prstGeom>
        </p:spPr>
      </p:pic>
      <p:sp>
        <p:nvSpPr>
          <p:cNvPr id="9" name="标题 1">
            <a:extLst>
              <a:ext uri="{FF2B5EF4-FFF2-40B4-BE49-F238E27FC236}">
                <a16:creationId xmlns:a16="http://schemas.microsoft.com/office/drawing/2014/main" id="{1E7422D0-6DBE-D885-1233-A3B1B77580FB}"/>
              </a:ext>
            </a:extLst>
          </p:cNvPr>
          <p:cNvSpPr txBox="1">
            <a:spLocks/>
          </p:cNvSpPr>
          <p:nvPr/>
        </p:nvSpPr>
        <p:spPr>
          <a:xfrm>
            <a:off x="838200" y="54000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 altLang="zh-CN" sz="2400" dirty="0"/>
              <a:t>Neo: A Learned Query Optimizer</a:t>
            </a:r>
            <a:r>
              <a:rPr lang="zh-CN" altLang="en-US" sz="2400" dirty="0"/>
              <a:t> </a:t>
            </a:r>
            <a:r>
              <a:rPr lang="en-US" altLang="zh-CN" sz="2400" dirty="0"/>
              <a:t>(VLDB 2019)</a:t>
            </a:r>
            <a:endParaRPr kumimoji="1" lang="zh-CN" altLang="en-US" sz="2400" dirty="0"/>
          </a:p>
        </p:txBody>
      </p:sp>
      <p:cxnSp>
        <p:nvCxnSpPr>
          <p:cNvPr id="11" name="直线连接符 10">
            <a:extLst>
              <a:ext uri="{FF2B5EF4-FFF2-40B4-BE49-F238E27FC236}">
                <a16:creationId xmlns:a16="http://schemas.microsoft.com/office/drawing/2014/main" id="{5016DD3C-A115-5C5A-97D8-835E65F18AAA}"/>
              </a:ext>
            </a:extLst>
          </p:cNvPr>
          <p:cNvCxnSpPr/>
          <p:nvPr/>
        </p:nvCxnSpPr>
        <p:spPr>
          <a:xfrm>
            <a:off x="370840" y="3799841"/>
            <a:ext cx="1145032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545957"/>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75438-1608-FCD5-868A-CF2CFD3DEB9B}"/>
              </a:ext>
            </a:extLst>
          </p:cNvPr>
          <p:cNvSpPr>
            <a:spLocks noGrp="1"/>
          </p:cNvSpPr>
          <p:nvPr>
            <p:ph type="title"/>
          </p:nvPr>
        </p:nvSpPr>
        <p:spPr/>
        <p:txBody>
          <a:bodyPr/>
          <a:lstStyle/>
          <a:p>
            <a:r>
              <a:rPr kumimoji="1" lang="en-US" altLang="zh-CN" dirty="0"/>
              <a:t>Takeaways</a:t>
            </a:r>
            <a:endParaRPr kumimoji="1" lang="zh-CN" altLang="en-US" dirty="0"/>
          </a:p>
        </p:txBody>
      </p:sp>
      <p:sp>
        <p:nvSpPr>
          <p:cNvPr id="3" name="内容占位符 2">
            <a:extLst>
              <a:ext uri="{FF2B5EF4-FFF2-40B4-BE49-F238E27FC236}">
                <a16:creationId xmlns:a16="http://schemas.microsoft.com/office/drawing/2014/main" id="{4B7AF82D-AEEB-E9A2-DE16-4A17897E0B39}"/>
              </a:ext>
            </a:extLst>
          </p:cNvPr>
          <p:cNvSpPr>
            <a:spLocks noGrp="1"/>
          </p:cNvSpPr>
          <p:nvPr>
            <p:ph idx="1"/>
          </p:nvPr>
        </p:nvSpPr>
        <p:spPr/>
        <p:txBody>
          <a:bodyPr/>
          <a:lstStyle/>
          <a:p>
            <a:r>
              <a:rPr kumimoji="1" lang="en-US" altLang="zh-CN" dirty="0"/>
              <a:t>Learning-based cost estimation are accurate but not so efficient.</a:t>
            </a:r>
          </a:p>
          <a:p>
            <a:r>
              <a:rPr kumimoji="1" lang="en-US" altLang="zh-CN" dirty="0"/>
              <a:t>Some learning-based cost estimation methods are used for scheduling not query optimization.</a:t>
            </a:r>
          </a:p>
          <a:p>
            <a:r>
              <a:rPr kumimoji="1" lang="en-US" altLang="zh-CN" dirty="0"/>
              <a:t>Learning-based cost estimation (especially tree-structured) are not so practical in traditional cost-based query optimization.</a:t>
            </a:r>
            <a:endParaRPr kumimoji="1" lang="zh-CN" altLang="en-US" dirty="0"/>
          </a:p>
        </p:txBody>
      </p:sp>
    </p:spTree>
    <p:extLst>
      <p:ext uri="{BB962C8B-B14F-4D97-AF65-F5344CB8AC3E}">
        <p14:creationId xmlns:p14="http://schemas.microsoft.com/office/powerpoint/2010/main" val="2716060593"/>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7074C53-974E-7008-F010-9E0A0B812700}"/>
              </a:ext>
            </a:extLst>
          </p:cNvPr>
          <p:cNvSpPr>
            <a:spLocks noGrp="1"/>
          </p:cNvSpPr>
          <p:nvPr>
            <p:ph type="title"/>
          </p:nvPr>
        </p:nvSpPr>
        <p:spPr/>
        <p:txBody>
          <a:bodyPr/>
          <a:lstStyle/>
          <a:p>
            <a:r>
              <a:rPr lang="en-US" altLang="zh-CN" dirty="0"/>
              <a:t>Plan enumeration</a:t>
            </a:r>
            <a:endParaRPr lang="zh-CN" altLang="en-US" dirty="0"/>
          </a:p>
        </p:txBody>
      </p:sp>
    </p:spTree>
    <p:extLst>
      <p:ext uri="{BB962C8B-B14F-4D97-AF65-F5344CB8AC3E}">
        <p14:creationId xmlns:p14="http://schemas.microsoft.com/office/powerpoint/2010/main" val="2351002343"/>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29">
            <a:extLst>
              <a:ext uri="{FF2B5EF4-FFF2-40B4-BE49-F238E27FC236}">
                <a16:creationId xmlns:a16="http://schemas.microsoft.com/office/drawing/2014/main" id="{94956476-467E-86D6-F6BA-6EC0AFAA2422}"/>
              </a:ext>
            </a:extLst>
          </p:cNvPr>
          <p:cNvSpPr>
            <a:spLocks noGrp="1"/>
          </p:cNvSpPr>
          <p:nvPr>
            <p:ph type="title"/>
          </p:nvPr>
        </p:nvSpPr>
        <p:spPr/>
        <p:txBody>
          <a:bodyPr/>
          <a:lstStyle/>
          <a:p>
            <a:r>
              <a:rPr lang="en-US" altLang="zh-CN" b="1" dirty="0"/>
              <a:t>Query Plan Optimization</a:t>
            </a:r>
            <a:endParaRPr lang="zh-CN" altLang="en-US" b="1" dirty="0"/>
          </a:p>
        </p:txBody>
      </p:sp>
      <p:pic>
        <p:nvPicPr>
          <p:cNvPr id="58" name="图片 57">
            <a:extLst>
              <a:ext uri="{FF2B5EF4-FFF2-40B4-BE49-F238E27FC236}">
                <a16:creationId xmlns:a16="http://schemas.microsoft.com/office/drawing/2014/main" id="{C219D02B-8684-D489-0810-C8395AC82494}"/>
              </a:ext>
            </a:extLst>
          </p:cNvPr>
          <p:cNvPicPr>
            <a:picLocks noChangeAspect="1"/>
          </p:cNvPicPr>
          <p:nvPr/>
        </p:nvPicPr>
        <p:blipFill>
          <a:blip r:embed="rId2"/>
          <a:stretch>
            <a:fillRect/>
          </a:stretch>
        </p:blipFill>
        <p:spPr>
          <a:xfrm>
            <a:off x="838200" y="1985328"/>
            <a:ext cx="5664200" cy="1955800"/>
          </a:xfrm>
          <a:prstGeom prst="rect">
            <a:avLst/>
          </a:prstGeom>
        </p:spPr>
      </p:pic>
      <p:pic>
        <p:nvPicPr>
          <p:cNvPr id="59" name="图片 58">
            <a:extLst>
              <a:ext uri="{FF2B5EF4-FFF2-40B4-BE49-F238E27FC236}">
                <a16:creationId xmlns:a16="http://schemas.microsoft.com/office/drawing/2014/main" id="{1CF31C2B-5A89-43BB-1002-6BA23450B63A}"/>
              </a:ext>
            </a:extLst>
          </p:cNvPr>
          <p:cNvPicPr>
            <a:picLocks noChangeAspect="1"/>
          </p:cNvPicPr>
          <p:nvPr/>
        </p:nvPicPr>
        <p:blipFill>
          <a:blip r:embed="rId3"/>
          <a:stretch>
            <a:fillRect/>
          </a:stretch>
        </p:blipFill>
        <p:spPr>
          <a:xfrm>
            <a:off x="645160" y="4036060"/>
            <a:ext cx="6248400" cy="2565400"/>
          </a:xfrm>
          <a:prstGeom prst="rect">
            <a:avLst/>
          </a:prstGeom>
        </p:spPr>
      </p:pic>
      <p:grpSp>
        <p:nvGrpSpPr>
          <p:cNvPr id="60" name="组合 59">
            <a:extLst>
              <a:ext uri="{FF2B5EF4-FFF2-40B4-BE49-F238E27FC236}">
                <a16:creationId xmlns:a16="http://schemas.microsoft.com/office/drawing/2014/main" id="{952A885A-F33F-3F1A-C382-ADAC4BD35EC5}"/>
              </a:ext>
            </a:extLst>
          </p:cNvPr>
          <p:cNvGrpSpPr/>
          <p:nvPr/>
        </p:nvGrpSpPr>
        <p:grpSpPr>
          <a:xfrm>
            <a:off x="6980312" y="2400593"/>
            <a:ext cx="5282801" cy="3807167"/>
            <a:chOff x="549150" y="1186962"/>
            <a:chExt cx="6270816" cy="4537484"/>
          </a:xfrm>
        </p:grpSpPr>
        <p:grpSp>
          <p:nvGrpSpPr>
            <p:cNvPr id="61" name="组合 60">
              <a:extLst>
                <a:ext uri="{FF2B5EF4-FFF2-40B4-BE49-F238E27FC236}">
                  <a16:creationId xmlns:a16="http://schemas.microsoft.com/office/drawing/2014/main" id="{AA6CFE4C-EA28-CB2E-DA7B-2E03B4066268}"/>
                </a:ext>
              </a:extLst>
            </p:cNvPr>
            <p:cNvGrpSpPr/>
            <p:nvPr/>
          </p:nvGrpSpPr>
          <p:grpSpPr>
            <a:xfrm>
              <a:off x="1096107" y="1186962"/>
              <a:ext cx="4937064" cy="2009101"/>
              <a:chOff x="1667607" y="3420208"/>
              <a:chExt cx="4937064" cy="2009101"/>
            </a:xfrm>
          </p:grpSpPr>
          <p:sp>
            <p:nvSpPr>
              <p:cNvPr id="70" name="圆角矩形 69">
                <a:extLst>
                  <a:ext uri="{FF2B5EF4-FFF2-40B4-BE49-F238E27FC236}">
                    <a16:creationId xmlns:a16="http://schemas.microsoft.com/office/drawing/2014/main" id="{62280958-6B1B-A015-ADE3-188DE215BD4D}"/>
                  </a:ext>
                </a:extLst>
              </p:cNvPr>
              <p:cNvSpPr/>
              <p:nvPr/>
            </p:nvSpPr>
            <p:spPr>
              <a:xfrm>
                <a:off x="3385038" y="3420208"/>
                <a:ext cx="1266093" cy="62425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a:solidFill>
                      <a:schemeClr val="tx1"/>
                    </a:solidFill>
                  </a:rPr>
                  <a:t>Agent</a:t>
                </a:r>
                <a:endParaRPr lang="zh-CN" altLang="en-US" sz="1200" dirty="0">
                  <a:solidFill>
                    <a:schemeClr val="tx1"/>
                  </a:solidFill>
                </a:endParaRPr>
              </a:p>
            </p:txBody>
          </p:sp>
          <p:sp>
            <p:nvSpPr>
              <p:cNvPr id="71" name="圆角矩形 70">
                <a:extLst>
                  <a:ext uri="{FF2B5EF4-FFF2-40B4-BE49-F238E27FC236}">
                    <a16:creationId xmlns:a16="http://schemas.microsoft.com/office/drawing/2014/main" id="{8517939A-BC5B-6F1C-3BD0-400713034506}"/>
                  </a:ext>
                </a:extLst>
              </p:cNvPr>
              <p:cNvSpPr/>
              <p:nvPr/>
            </p:nvSpPr>
            <p:spPr>
              <a:xfrm>
                <a:off x="3040489" y="4805055"/>
                <a:ext cx="1955190" cy="62425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a:solidFill>
                      <a:schemeClr val="tx1"/>
                    </a:solidFill>
                  </a:rPr>
                  <a:t>Environment</a:t>
                </a:r>
                <a:endParaRPr lang="zh-CN" altLang="en-US" sz="1200" dirty="0">
                  <a:solidFill>
                    <a:schemeClr val="tx1"/>
                  </a:solidFill>
                </a:endParaRPr>
              </a:p>
            </p:txBody>
          </p:sp>
          <p:cxnSp>
            <p:nvCxnSpPr>
              <p:cNvPr id="72" name="直接箭头连接符 8">
                <a:extLst>
                  <a:ext uri="{FF2B5EF4-FFF2-40B4-BE49-F238E27FC236}">
                    <a16:creationId xmlns:a16="http://schemas.microsoft.com/office/drawing/2014/main" id="{71C7E7D4-3564-F020-49EC-95D61DEDEC50}"/>
                  </a:ext>
                </a:extLst>
              </p:cNvPr>
              <p:cNvCxnSpPr>
                <a:stCxn id="71" idx="0"/>
                <a:endCxn id="70" idx="2"/>
              </p:cNvCxnSpPr>
              <p:nvPr/>
            </p:nvCxnSpPr>
            <p:spPr>
              <a:xfrm flipV="1">
                <a:off x="4018084" y="4044462"/>
                <a:ext cx="1" cy="7605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肘形连接符 72">
                <a:extLst>
                  <a:ext uri="{FF2B5EF4-FFF2-40B4-BE49-F238E27FC236}">
                    <a16:creationId xmlns:a16="http://schemas.microsoft.com/office/drawing/2014/main" id="{A0A755B7-5B70-1050-1A66-922906ACF86B}"/>
                  </a:ext>
                </a:extLst>
              </p:cNvPr>
              <p:cNvCxnSpPr>
                <a:stCxn id="71" idx="1"/>
                <a:endCxn id="70" idx="1"/>
              </p:cNvCxnSpPr>
              <p:nvPr/>
            </p:nvCxnSpPr>
            <p:spPr>
              <a:xfrm rot="10800000" flipH="1">
                <a:off x="3040488" y="3732336"/>
                <a:ext cx="344549" cy="1384847"/>
              </a:xfrm>
              <a:prstGeom prst="bentConnector3">
                <a:avLst>
                  <a:gd name="adj1" fmla="val -20669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肘形连接符 73">
                <a:extLst>
                  <a:ext uri="{FF2B5EF4-FFF2-40B4-BE49-F238E27FC236}">
                    <a16:creationId xmlns:a16="http://schemas.microsoft.com/office/drawing/2014/main" id="{9A8725AF-3D05-6E10-90D7-DC634FA0D690}"/>
                  </a:ext>
                </a:extLst>
              </p:cNvPr>
              <p:cNvCxnSpPr>
                <a:stCxn id="70" idx="3"/>
                <a:endCxn id="71" idx="3"/>
              </p:cNvCxnSpPr>
              <p:nvPr/>
            </p:nvCxnSpPr>
            <p:spPr>
              <a:xfrm>
                <a:off x="4651131" y="3732335"/>
                <a:ext cx="344548" cy="1384847"/>
              </a:xfrm>
              <a:prstGeom prst="bentConnector3">
                <a:avLst>
                  <a:gd name="adj1" fmla="val 31945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16">
                <a:extLst>
                  <a:ext uri="{FF2B5EF4-FFF2-40B4-BE49-F238E27FC236}">
                    <a16:creationId xmlns:a16="http://schemas.microsoft.com/office/drawing/2014/main" id="{81751910-9017-72B0-B157-52854B35BDF8}"/>
                  </a:ext>
                </a:extLst>
              </p:cNvPr>
              <p:cNvSpPr txBox="1"/>
              <p:nvPr/>
            </p:nvSpPr>
            <p:spPr>
              <a:xfrm>
                <a:off x="5743025" y="4240092"/>
                <a:ext cx="861646" cy="31593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t>Action</a:t>
                </a:r>
              </a:p>
            </p:txBody>
          </p:sp>
          <p:sp>
            <p:nvSpPr>
              <p:cNvPr id="76" name="文本框 17">
                <a:extLst>
                  <a:ext uri="{FF2B5EF4-FFF2-40B4-BE49-F238E27FC236}">
                    <a16:creationId xmlns:a16="http://schemas.microsoft.com/office/drawing/2014/main" id="{C83F7035-D3DE-7EF9-0F23-D8C6018EAE08}"/>
                  </a:ext>
                </a:extLst>
              </p:cNvPr>
              <p:cNvSpPr txBox="1"/>
              <p:nvPr/>
            </p:nvSpPr>
            <p:spPr>
              <a:xfrm>
                <a:off x="1667607" y="4213709"/>
                <a:ext cx="756139" cy="31593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t>State</a:t>
                </a:r>
              </a:p>
            </p:txBody>
          </p:sp>
          <p:sp>
            <p:nvSpPr>
              <p:cNvPr id="77" name="文本框 18">
                <a:extLst>
                  <a:ext uri="{FF2B5EF4-FFF2-40B4-BE49-F238E27FC236}">
                    <a16:creationId xmlns:a16="http://schemas.microsoft.com/office/drawing/2014/main" id="{A29AB369-1BED-2475-1424-59EA6481763D}"/>
                  </a:ext>
                </a:extLst>
              </p:cNvPr>
              <p:cNvSpPr txBox="1"/>
              <p:nvPr/>
            </p:nvSpPr>
            <p:spPr>
              <a:xfrm>
                <a:off x="4018083" y="4240092"/>
                <a:ext cx="1142999" cy="52656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t>Reward</a:t>
                </a:r>
              </a:p>
              <a:p>
                <a:endParaRPr lang="zh-CN" altLang="en-US" sz="1200" dirty="0"/>
              </a:p>
            </p:txBody>
          </p:sp>
        </p:grpSp>
        <p:sp>
          <p:nvSpPr>
            <p:cNvPr id="62" name="圆角矩形 61">
              <a:extLst>
                <a:ext uri="{FF2B5EF4-FFF2-40B4-BE49-F238E27FC236}">
                  <a16:creationId xmlns:a16="http://schemas.microsoft.com/office/drawing/2014/main" id="{73D6B8A7-40E2-3E6C-6994-5D2207DD0308}"/>
                </a:ext>
              </a:extLst>
            </p:cNvPr>
            <p:cNvSpPr/>
            <p:nvPr/>
          </p:nvSpPr>
          <p:spPr>
            <a:xfrm>
              <a:off x="2983520" y="3715345"/>
              <a:ext cx="1266093" cy="62425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a:solidFill>
                    <a:schemeClr val="tx1"/>
                  </a:solidFill>
                </a:rPr>
                <a:t>Optimizer</a:t>
              </a:r>
              <a:endParaRPr lang="zh-CN" altLang="en-US" sz="1200" dirty="0">
                <a:solidFill>
                  <a:schemeClr val="tx1"/>
                </a:solidFill>
              </a:endParaRPr>
            </a:p>
          </p:txBody>
        </p:sp>
        <p:sp>
          <p:nvSpPr>
            <p:cNvPr id="63" name="圆角矩形 62">
              <a:extLst>
                <a:ext uri="{FF2B5EF4-FFF2-40B4-BE49-F238E27FC236}">
                  <a16:creationId xmlns:a16="http://schemas.microsoft.com/office/drawing/2014/main" id="{4C9B16EB-658F-B1A4-F511-0F3D5C040992}"/>
                </a:ext>
              </a:extLst>
            </p:cNvPr>
            <p:cNvSpPr/>
            <p:nvPr/>
          </p:nvSpPr>
          <p:spPr>
            <a:xfrm>
              <a:off x="2643550" y="5100192"/>
              <a:ext cx="1946032" cy="62425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a:solidFill>
                    <a:schemeClr val="tx1"/>
                  </a:solidFill>
                </a:rPr>
                <a:t>Cost estimator</a:t>
              </a:r>
              <a:endParaRPr lang="zh-CN" altLang="en-US" sz="1200" dirty="0">
                <a:solidFill>
                  <a:schemeClr val="tx1"/>
                </a:solidFill>
              </a:endParaRPr>
            </a:p>
          </p:txBody>
        </p:sp>
        <p:cxnSp>
          <p:nvCxnSpPr>
            <p:cNvPr id="64" name="肘形连接符 63">
              <a:extLst>
                <a:ext uri="{FF2B5EF4-FFF2-40B4-BE49-F238E27FC236}">
                  <a16:creationId xmlns:a16="http://schemas.microsoft.com/office/drawing/2014/main" id="{76A0AC3F-D457-9381-DEA1-78306FE54ADA}"/>
                </a:ext>
              </a:extLst>
            </p:cNvPr>
            <p:cNvCxnSpPr>
              <a:stCxn id="62" idx="3"/>
              <a:endCxn id="63" idx="3"/>
            </p:cNvCxnSpPr>
            <p:nvPr/>
          </p:nvCxnSpPr>
          <p:spPr>
            <a:xfrm>
              <a:off x="4249613" y="4027472"/>
              <a:ext cx="339969" cy="1384847"/>
            </a:xfrm>
            <a:prstGeom prst="bentConnector3">
              <a:avLst>
                <a:gd name="adj1" fmla="val 27068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29">
              <a:extLst>
                <a:ext uri="{FF2B5EF4-FFF2-40B4-BE49-F238E27FC236}">
                  <a16:creationId xmlns:a16="http://schemas.microsoft.com/office/drawing/2014/main" id="{A7E1F6A3-B71C-1914-22AE-098A5BA82418}"/>
                </a:ext>
              </a:extLst>
            </p:cNvPr>
            <p:cNvSpPr txBox="1"/>
            <p:nvPr/>
          </p:nvSpPr>
          <p:spPr>
            <a:xfrm>
              <a:off x="5101610" y="4431141"/>
              <a:ext cx="1718356" cy="52656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t>Join order,</a:t>
              </a:r>
            </a:p>
            <a:p>
              <a:r>
                <a:rPr lang="en-US" altLang="zh-CN" sz="1200" dirty="0"/>
                <a:t>Physical operator</a:t>
              </a:r>
              <a:endParaRPr lang="zh-CN" altLang="en-US" sz="1200" dirty="0"/>
            </a:p>
          </p:txBody>
        </p:sp>
        <p:cxnSp>
          <p:nvCxnSpPr>
            <p:cNvPr id="66" name="直接箭头连接符 31">
              <a:extLst>
                <a:ext uri="{FF2B5EF4-FFF2-40B4-BE49-F238E27FC236}">
                  <a16:creationId xmlns:a16="http://schemas.microsoft.com/office/drawing/2014/main" id="{982DD767-14E6-B05C-412F-F99AA422006C}"/>
                </a:ext>
              </a:extLst>
            </p:cNvPr>
            <p:cNvCxnSpPr>
              <a:stCxn id="63" idx="0"/>
              <a:endCxn id="62" idx="2"/>
            </p:cNvCxnSpPr>
            <p:nvPr/>
          </p:nvCxnSpPr>
          <p:spPr>
            <a:xfrm flipV="1">
              <a:off x="3616566" y="4339599"/>
              <a:ext cx="1" cy="7605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32">
              <a:extLst>
                <a:ext uri="{FF2B5EF4-FFF2-40B4-BE49-F238E27FC236}">
                  <a16:creationId xmlns:a16="http://schemas.microsoft.com/office/drawing/2014/main" id="{8F5F8021-B9F1-1184-2352-EE035ED74898}"/>
                </a:ext>
              </a:extLst>
            </p:cNvPr>
            <p:cNvSpPr txBox="1"/>
            <p:nvPr/>
          </p:nvSpPr>
          <p:spPr>
            <a:xfrm>
              <a:off x="3616565" y="4552819"/>
              <a:ext cx="1263163" cy="31593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t>Cost</a:t>
              </a:r>
              <a:endParaRPr lang="zh-CN" altLang="en-US" sz="1200" dirty="0"/>
            </a:p>
          </p:txBody>
        </p:sp>
        <p:cxnSp>
          <p:nvCxnSpPr>
            <p:cNvPr id="68" name="肘形连接符 67">
              <a:extLst>
                <a:ext uri="{FF2B5EF4-FFF2-40B4-BE49-F238E27FC236}">
                  <a16:creationId xmlns:a16="http://schemas.microsoft.com/office/drawing/2014/main" id="{8B4ACBA7-A83F-9B72-32DC-FC69A70AE149}"/>
                </a:ext>
              </a:extLst>
            </p:cNvPr>
            <p:cNvCxnSpPr>
              <a:stCxn id="63" idx="1"/>
              <a:endCxn id="62" idx="1"/>
            </p:cNvCxnSpPr>
            <p:nvPr/>
          </p:nvCxnSpPr>
          <p:spPr>
            <a:xfrm rot="10800000" flipH="1">
              <a:off x="2643550" y="4027473"/>
              <a:ext cx="339970" cy="1384847"/>
            </a:xfrm>
            <a:prstGeom prst="bentConnector3">
              <a:avLst>
                <a:gd name="adj1" fmla="val -1448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38">
              <a:extLst>
                <a:ext uri="{FF2B5EF4-FFF2-40B4-BE49-F238E27FC236}">
                  <a16:creationId xmlns:a16="http://schemas.microsoft.com/office/drawing/2014/main" id="{15A994E6-82FD-621F-1768-21C6CC58A4A5}"/>
                </a:ext>
              </a:extLst>
            </p:cNvPr>
            <p:cNvSpPr txBox="1"/>
            <p:nvPr/>
          </p:nvSpPr>
          <p:spPr>
            <a:xfrm>
              <a:off x="549150" y="4444781"/>
              <a:ext cx="1850053" cy="5502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t>Subplan structure,</a:t>
              </a:r>
            </a:p>
            <a:p>
              <a:r>
                <a:rPr lang="en-US" altLang="zh-CN" sz="1200" dirty="0"/>
                <a:t>Query info</a:t>
              </a:r>
              <a:endParaRPr lang="zh-CN" altLang="en-US" sz="1200" dirty="0"/>
            </a:p>
          </p:txBody>
        </p:sp>
      </p:grpSp>
      <p:cxnSp>
        <p:nvCxnSpPr>
          <p:cNvPr id="80" name="直线连接符 79">
            <a:extLst>
              <a:ext uri="{FF2B5EF4-FFF2-40B4-BE49-F238E27FC236}">
                <a16:creationId xmlns:a16="http://schemas.microsoft.com/office/drawing/2014/main" id="{2CEF5FCC-B096-20BB-4FA4-0312C0A823DE}"/>
              </a:ext>
            </a:extLst>
          </p:cNvPr>
          <p:cNvCxnSpPr/>
          <p:nvPr/>
        </p:nvCxnSpPr>
        <p:spPr>
          <a:xfrm>
            <a:off x="6893560" y="1879600"/>
            <a:ext cx="0" cy="485648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315748"/>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7EA2EE-05AE-2A21-5DFE-868666267CE2}"/>
              </a:ext>
            </a:extLst>
          </p:cNvPr>
          <p:cNvSpPr>
            <a:spLocks noGrp="1"/>
          </p:cNvSpPr>
          <p:nvPr>
            <p:ph type="title"/>
          </p:nvPr>
        </p:nvSpPr>
        <p:spPr/>
        <p:txBody>
          <a:bodyPr/>
          <a:lstStyle/>
          <a:p>
            <a:r>
              <a:rPr lang="en-US" altLang="zh-CN" b="1" dirty="0"/>
              <a:t>Query Plan Optimization</a:t>
            </a:r>
            <a:endParaRPr kumimoji="1" lang="zh-CN" altLang="en-US" dirty="0"/>
          </a:p>
        </p:txBody>
      </p:sp>
      <p:sp>
        <p:nvSpPr>
          <p:cNvPr id="4" name="内容占位符 3">
            <a:extLst>
              <a:ext uri="{FF2B5EF4-FFF2-40B4-BE49-F238E27FC236}">
                <a16:creationId xmlns:a16="http://schemas.microsoft.com/office/drawing/2014/main" id="{64D3CC00-CAEF-F39D-F4FA-D60D86AB86F4}"/>
              </a:ext>
            </a:extLst>
          </p:cNvPr>
          <p:cNvSpPr>
            <a:spLocks noGrp="1"/>
          </p:cNvSpPr>
          <p:nvPr>
            <p:ph idx="1"/>
          </p:nvPr>
        </p:nvSpPr>
        <p:spPr>
          <a:xfrm>
            <a:off x="685800" y="5472490"/>
            <a:ext cx="10515600" cy="1200329"/>
          </a:xfrm>
          <a:prstGeom prst="rect">
            <a:avLst/>
          </a:prstGeom>
        </p:spPr>
        <p:txBody>
          <a:bodyPr wrap="square">
            <a:spAutoFit/>
          </a:bodyPr>
          <a:lstStyle/>
          <a:p>
            <a:pPr marL="228600" indent="-228600" eaLnBrk="0" fontAlgn="base" hangingPunct="0">
              <a:lnSpc>
                <a:spcPct val="100000"/>
              </a:lnSpc>
              <a:spcBef>
                <a:spcPct val="0"/>
              </a:spcBef>
              <a:spcAft>
                <a:spcPct val="0"/>
              </a:spcAft>
              <a:buClr>
                <a:srgbClr val="000000"/>
              </a:buClr>
              <a:buSzPts val="750"/>
              <a:buFont typeface="+mj-lt"/>
              <a:buAutoNum type="arabicPeriod"/>
              <a:tabLst>
                <a:tab pos="266700" algn="l"/>
              </a:tabLst>
            </a:pPr>
            <a:r>
              <a:rPr lang="en-US" altLang="zh-CN" sz="1200" dirty="0">
                <a:latin typeface="Arial" panose="020B0604020202020204" pitchFamily="34" charset="0"/>
              </a:rPr>
              <a:t>Krishnan, Sanjay, et al. "Learning to optimize join queries with deep reinforcement learning." </a:t>
            </a:r>
            <a:r>
              <a:rPr lang="en-US" altLang="zh-CN" sz="1200" dirty="0" err="1">
                <a:latin typeface="Arial" panose="020B0604020202020204" pitchFamily="34" charset="0"/>
              </a:rPr>
              <a:t>arXiv</a:t>
            </a:r>
            <a:r>
              <a:rPr lang="en-US" altLang="zh-CN" sz="1200" dirty="0">
                <a:latin typeface="Arial" panose="020B0604020202020204" pitchFamily="34" charset="0"/>
              </a:rPr>
              <a:t> preprint arXiv:1808.03196 (2018).</a:t>
            </a:r>
          </a:p>
          <a:p>
            <a:pPr marL="228600" indent="-228600" eaLnBrk="0" fontAlgn="base" hangingPunct="0">
              <a:lnSpc>
                <a:spcPct val="100000"/>
              </a:lnSpc>
              <a:spcBef>
                <a:spcPct val="0"/>
              </a:spcBef>
              <a:spcAft>
                <a:spcPct val="0"/>
              </a:spcAft>
              <a:buClr>
                <a:srgbClr val="000000"/>
              </a:buClr>
              <a:buSzPts val="750"/>
              <a:buFont typeface="+mj-lt"/>
              <a:buAutoNum type="arabicPeriod"/>
              <a:tabLst>
                <a:tab pos="266700" algn="l"/>
              </a:tabLst>
            </a:pPr>
            <a:r>
              <a:rPr lang="en-US" altLang="zh-CN" sz="1200" dirty="0">
                <a:latin typeface="Arial" panose="020B0604020202020204" pitchFamily="34" charset="0"/>
              </a:rPr>
              <a:t>Marcus, Ryan, and Olga </a:t>
            </a:r>
            <a:r>
              <a:rPr lang="en-US" altLang="zh-CN" sz="1200" dirty="0" err="1">
                <a:latin typeface="Arial" panose="020B0604020202020204" pitchFamily="34" charset="0"/>
              </a:rPr>
              <a:t>Papaemmanouil</a:t>
            </a:r>
            <a:r>
              <a:rPr lang="en-US" altLang="zh-CN" sz="1200" dirty="0">
                <a:latin typeface="Arial" panose="020B0604020202020204" pitchFamily="34" charset="0"/>
              </a:rPr>
              <a:t>. "Deep reinforcement learning for join order enumeration." Proceedings of the First International Workshop on Exploiting Artificial Intelligence Techniques for Data Management (2018): 3.</a:t>
            </a:r>
          </a:p>
          <a:p>
            <a:pPr marL="228600" indent="-228600" eaLnBrk="0" fontAlgn="base" hangingPunct="0">
              <a:lnSpc>
                <a:spcPct val="100000"/>
              </a:lnSpc>
              <a:spcBef>
                <a:spcPct val="0"/>
              </a:spcBef>
              <a:spcAft>
                <a:spcPct val="0"/>
              </a:spcAft>
              <a:buClr>
                <a:srgbClr val="000000"/>
              </a:buClr>
              <a:buSzPts val="750"/>
              <a:buFont typeface="+mj-lt"/>
              <a:buAutoNum type="arabicPeriod"/>
              <a:tabLst>
                <a:tab pos="266700" algn="l"/>
              </a:tabLst>
            </a:pPr>
            <a:r>
              <a:rPr lang="en-US" altLang="zh-CN" sz="1200" dirty="0">
                <a:latin typeface="Arial" panose="020B0604020202020204" pitchFamily="34" charset="0"/>
              </a:rPr>
              <a:t>Ortiz, Jennifer, et al. "Learning state representations for query optimization with deep reinforcement learning." </a:t>
            </a:r>
            <a:r>
              <a:rPr lang="en-US" altLang="zh-CN" sz="1200" dirty="0" err="1">
                <a:latin typeface="Arial" panose="020B0604020202020204" pitchFamily="34" charset="0"/>
              </a:rPr>
              <a:t>arXiv</a:t>
            </a:r>
            <a:r>
              <a:rPr lang="en-US" altLang="zh-CN" sz="1200" dirty="0">
                <a:latin typeface="Arial" panose="020B0604020202020204" pitchFamily="34" charset="0"/>
              </a:rPr>
              <a:t> preprint arXiv:1803.08604 (2018).</a:t>
            </a:r>
          </a:p>
          <a:p>
            <a:pPr marL="228600" indent="-228600" eaLnBrk="0" fontAlgn="base" hangingPunct="0">
              <a:lnSpc>
                <a:spcPct val="100000"/>
              </a:lnSpc>
              <a:spcBef>
                <a:spcPct val="0"/>
              </a:spcBef>
              <a:spcAft>
                <a:spcPct val="0"/>
              </a:spcAft>
              <a:buClr>
                <a:srgbClr val="000000"/>
              </a:buClr>
              <a:buSzPts val="750"/>
              <a:buFont typeface="+mj-lt"/>
              <a:buAutoNum type="arabicPeriod"/>
              <a:tabLst>
                <a:tab pos="266700" algn="l"/>
              </a:tabLst>
            </a:pPr>
            <a:r>
              <a:rPr lang="en-US" altLang="zh-CN" sz="1200" dirty="0">
                <a:latin typeface="Arial" panose="020B0604020202020204" pitchFamily="34" charset="0"/>
              </a:rPr>
              <a:t>Marcus, Ryan and Olga </a:t>
            </a:r>
            <a:r>
              <a:rPr lang="en-US" altLang="zh-CN" sz="1200" dirty="0" err="1">
                <a:latin typeface="Arial" panose="020B0604020202020204" pitchFamily="34" charset="0"/>
              </a:rPr>
              <a:t>Papaemmanouil</a:t>
            </a:r>
            <a:r>
              <a:rPr lang="en-US" altLang="zh-CN" sz="1200" dirty="0">
                <a:latin typeface="Arial" panose="020B0604020202020204" pitchFamily="34" charset="0"/>
              </a:rPr>
              <a:t>. "Towards a hands-free query optimizer through deep learning. " (CIDR 2019).</a:t>
            </a:r>
          </a:p>
          <a:p>
            <a:pPr marL="228600" indent="-228600" eaLnBrk="0" fontAlgn="base" hangingPunct="0">
              <a:lnSpc>
                <a:spcPct val="100000"/>
              </a:lnSpc>
              <a:spcBef>
                <a:spcPct val="0"/>
              </a:spcBef>
              <a:spcAft>
                <a:spcPct val="0"/>
              </a:spcAft>
              <a:buClr>
                <a:srgbClr val="000000"/>
              </a:buClr>
              <a:buSzPts val="750"/>
              <a:buFont typeface="+mj-lt"/>
              <a:buAutoNum type="arabicPeriod"/>
              <a:tabLst>
                <a:tab pos="266700" algn="l"/>
              </a:tabLst>
            </a:pPr>
            <a:r>
              <a:rPr lang="en-US" altLang="zh-CN" sz="1200" dirty="0">
                <a:latin typeface="Arial" panose="020B0604020202020204" pitchFamily="34" charset="0"/>
              </a:rPr>
              <a:t>Marcus, Ryan, et al. "Neo: A learned query optimizer." (VLDB 2019).</a:t>
            </a:r>
          </a:p>
        </p:txBody>
      </p:sp>
      <p:pic>
        <p:nvPicPr>
          <p:cNvPr id="5" name="图片 4">
            <a:extLst>
              <a:ext uri="{FF2B5EF4-FFF2-40B4-BE49-F238E27FC236}">
                <a16:creationId xmlns:a16="http://schemas.microsoft.com/office/drawing/2014/main" id="{13D8087D-8764-B3F2-37D8-CC5EBC2D97B9}"/>
              </a:ext>
            </a:extLst>
          </p:cNvPr>
          <p:cNvPicPr>
            <a:picLocks noChangeAspect="1"/>
          </p:cNvPicPr>
          <p:nvPr/>
        </p:nvPicPr>
        <p:blipFill>
          <a:blip r:embed="rId3"/>
          <a:stretch>
            <a:fillRect/>
          </a:stretch>
        </p:blipFill>
        <p:spPr>
          <a:xfrm>
            <a:off x="3947160" y="1706245"/>
            <a:ext cx="2959750" cy="3445510"/>
          </a:xfrm>
          <a:prstGeom prst="rect">
            <a:avLst/>
          </a:prstGeom>
        </p:spPr>
      </p:pic>
      <p:pic>
        <p:nvPicPr>
          <p:cNvPr id="6" name="图片 5">
            <a:extLst>
              <a:ext uri="{FF2B5EF4-FFF2-40B4-BE49-F238E27FC236}">
                <a16:creationId xmlns:a16="http://schemas.microsoft.com/office/drawing/2014/main" id="{6B1BE81E-9DEF-49A5-E980-017A8ABDAEB3}"/>
              </a:ext>
            </a:extLst>
          </p:cNvPr>
          <p:cNvPicPr>
            <a:picLocks noChangeAspect="1"/>
          </p:cNvPicPr>
          <p:nvPr/>
        </p:nvPicPr>
        <p:blipFill>
          <a:blip r:embed="rId4"/>
          <a:stretch>
            <a:fillRect/>
          </a:stretch>
        </p:blipFill>
        <p:spPr>
          <a:xfrm>
            <a:off x="7010400" y="1706245"/>
            <a:ext cx="4775200" cy="2921000"/>
          </a:xfrm>
          <a:prstGeom prst="rect">
            <a:avLst/>
          </a:prstGeom>
        </p:spPr>
      </p:pic>
      <p:pic>
        <p:nvPicPr>
          <p:cNvPr id="7" name="图片 6">
            <a:extLst>
              <a:ext uri="{FF2B5EF4-FFF2-40B4-BE49-F238E27FC236}">
                <a16:creationId xmlns:a16="http://schemas.microsoft.com/office/drawing/2014/main" id="{FE6D3323-727D-A190-CC8E-8305A920AF79}"/>
              </a:ext>
            </a:extLst>
          </p:cNvPr>
          <p:cNvPicPr>
            <a:picLocks noChangeAspect="1"/>
          </p:cNvPicPr>
          <p:nvPr/>
        </p:nvPicPr>
        <p:blipFill>
          <a:blip r:embed="rId5"/>
          <a:stretch>
            <a:fillRect/>
          </a:stretch>
        </p:blipFill>
        <p:spPr>
          <a:xfrm>
            <a:off x="406400" y="1706245"/>
            <a:ext cx="3411296" cy="3046730"/>
          </a:xfrm>
          <a:prstGeom prst="rect">
            <a:avLst/>
          </a:prstGeom>
        </p:spPr>
      </p:pic>
    </p:spTree>
    <p:extLst>
      <p:ext uri="{BB962C8B-B14F-4D97-AF65-F5344CB8AC3E}">
        <p14:creationId xmlns:p14="http://schemas.microsoft.com/office/powerpoint/2010/main" val="17823659"/>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7C956C-EDA1-2BD0-5005-F2EF3B119AF0}"/>
              </a:ext>
            </a:extLst>
          </p:cNvPr>
          <p:cNvSpPr>
            <a:spLocks noGrp="1"/>
          </p:cNvSpPr>
          <p:nvPr>
            <p:ph type="title"/>
          </p:nvPr>
        </p:nvSpPr>
        <p:spPr/>
        <p:txBody>
          <a:bodyPr/>
          <a:lstStyle/>
          <a:p>
            <a:r>
              <a:rPr kumimoji="1" lang="en-US" altLang="zh-CN" dirty="0"/>
              <a:t>Shortcomings</a:t>
            </a:r>
            <a:endParaRPr kumimoji="1" lang="zh-CN" altLang="en-US" dirty="0"/>
          </a:p>
        </p:txBody>
      </p:sp>
      <p:sp>
        <p:nvSpPr>
          <p:cNvPr id="3" name="内容占位符 2">
            <a:extLst>
              <a:ext uri="{FF2B5EF4-FFF2-40B4-BE49-F238E27FC236}">
                <a16:creationId xmlns:a16="http://schemas.microsoft.com/office/drawing/2014/main" id="{DC42BB30-96A8-CF3D-9450-EF35FB249F38}"/>
              </a:ext>
            </a:extLst>
          </p:cNvPr>
          <p:cNvSpPr>
            <a:spLocks noGrp="1"/>
          </p:cNvSpPr>
          <p:nvPr>
            <p:ph idx="1"/>
          </p:nvPr>
        </p:nvSpPr>
        <p:spPr/>
        <p:txBody>
          <a:bodyPr/>
          <a:lstStyle/>
          <a:p>
            <a:r>
              <a:rPr kumimoji="1" lang="en-US" altLang="zh-CN" dirty="0"/>
              <a:t>Long training time</a:t>
            </a:r>
          </a:p>
          <a:p>
            <a:r>
              <a:rPr lang="en" altLang="zh-CN" dirty="0"/>
              <a:t>Inability to adjust to data and workload changes</a:t>
            </a:r>
          </a:p>
          <a:p>
            <a:r>
              <a:rPr lang="en" altLang="zh-CN" dirty="0"/>
              <a:t>Tail catastrophe</a:t>
            </a:r>
          </a:p>
          <a:p>
            <a:r>
              <a:rPr lang="en" altLang="zh-CN" dirty="0"/>
              <a:t>Black-box decisions </a:t>
            </a:r>
          </a:p>
          <a:p>
            <a:r>
              <a:rPr lang="en" altLang="zh-CN" dirty="0"/>
              <a:t>Integration cost </a:t>
            </a:r>
          </a:p>
          <a:p>
            <a:endParaRPr kumimoji="1" lang="zh-CN" altLang="en-US" dirty="0"/>
          </a:p>
        </p:txBody>
      </p:sp>
    </p:spTree>
    <p:extLst>
      <p:ext uri="{BB962C8B-B14F-4D97-AF65-F5344CB8AC3E}">
        <p14:creationId xmlns:p14="http://schemas.microsoft.com/office/powerpoint/2010/main" val="3229817116"/>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F101A7-CFA5-F4FE-F8F2-5D96261FAA93}"/>
              </a:ext>
            </a:extLst>
          </p:cNvPr>
          <p:cNvSpPr>
            <a:spLocks noGrp="1"/>
          </p:cNvSpPr>
          <p:nvPr>
            <p:ph type="title"/>
          </p:nvPr>
        </p:nvSpPr>
        <p:spPr/>
        <p:txBody>
          <a:bodyPr>
            <a:normAutofit/>
          </a:bodyPr>
          <a:lstStyle/>
          <a:p>
            <a:r>
              <a:rPr lang="en" altLang="zh-CN" sz="3600" b="1" dirty="0"/>
              <a:t>Bao: Making Learned query Optimization Practical (SIGMOD 2021 </a:t>
            </a:r>
            <a:r>
              <a:rPr lang="en" altLang="zh-CN" sz="3600" b="1" dirty="0">
                <a:solidFill>
                  <a:srgbClr val="FF0000"/>
                </a:solidFill>
              </a:rPr>
              <a:t>Best Paper</a:t>
            </a:r>
            <a:r>
              <a:rPr lang="en" altLang="zh-CN" sz="3600" b="1" dirty="0"/>
              <a:t>)</a:t>
            </a:r>
            <a:endParaRPr kumimoji="1" lang="zh-CN" altLang="en-US" sz="3600" b="1" dirty="0"/>
          </a:p>
        </p:txBody>
      </p:sp>
      <p:pic>
        <p:nvPicPr>
          <p:cNvPr id="4" name="内容占位符 3">
            <a:extLst>
              <a:ext uri="{FF2B5EF4-FFF2-40B4-BE49-F238E27FC236}">
                <a16:creationId xmlns:a16="http://schemas.microsoft.com/office/drawing/2014/main" id="{796A215E-9DBF-EDFD-BB32-77F719CB1363}"/>
              </a:ext>
            </a:extLst>
          </p:cNvPr>
          <p:cNvPicPr>
            <a:picLocks noGrp="1" noChangeAspect="1"/>
          </p:cNvPicPr>
          <p:nvPr>
            <p:ph idx="1"/>
          </p:nvPr>
        </p:nvPicPr>
        <p:blipFill>
          <a:blip r:embed="rId2"/>
          <a:stretch>
            <a:fillRect/>
          </a:stretch>
        </p:blipFill>
        <p:spPr>
          <a:xfrm>
            <a:off x="472440" y="2364383"/>
            <a:ext cx="6846265" cy="3475196"/>
          </a:xfrm>
          <a:prstGeom prst="rect">
            <a:avLst/>
          </a:prstGeom>
        </p:spPr>
      </p:pic>
      <p:pic>
        <p:nvPicPr>
          <p:cNvPr id="5" name="图片 4">
            <a:extLst>
              <a:ext uri="{FF2B5EF4-FFF2-40B4-BE49-F238E27FC236}">
                <a16:creationId xmlns:a16="http://schemas.microsoft.com/office/drawing/2014/main" id="{2BB080BB-4C03-8B33-3599-63BF3AF3DBEB}"/>
              </a:ext>
            </a:extLst>
          </p:cNvPr>
          <p:cNvPicPr>
            <a:picLocks noChangeAspect="1"/>
          </p:cNvPicPr>
          <p:nvPr/>
        </p:nvPicPr>
        <p:blipFill>
          <a:blip r:embed="rId3"/>
          <a:stretch>
            <a:fillRect/>
          </a:stretch>
        </p:blipFill>
        <p:spPr>
          <a:xfrm>
            <a:off x="8127363" y="2468760"/>
            <a:ext cx="3169921" cy="1551941"/>
          </a:xfrm>
          <a:prstGeom prst="rect">
            <a:avLst/>
          </a:prstGeom>
        </p:spPr>
      </p:pic>
      <p:pic>
        <p:nvPicPr>
          <p:cNvPr id="6" name="图片 5">
            <a:extLst>
              <a:ext uri="{FF2B5EF4-FFF2-40B4-BE49-F238E27FC236}">
                <a16:creationId xmlns:a16="http://schemas.microsoft.com/office/drawing/2014/main" id="{D55B97C8-F3D8-38E7-3CDB-904F57E43556}"/>
              </a:ext>
            </a:extLst>
          </p:cNvPr>
          <p:cNvPicPr>
            <a:picLocks noChangeAspect="1"/>
          </p:cNvPicPr>
          <p:nvPr/>
        </p:nvPicPr>
        <p:blipFill>
          <a:blip r:embed="rId4"/>
          <a:stretch>
            <a:fillRect/>
          </a:stretch>
        </p:blipFill>
        <p:spPr>
          <a:xfrm>
            <a:off x="7994014" y="4263154"/>
            <a:ext cx="3491926" cy="1944606"/>
          </a:xfrm>
          <a:prstGeom prst="rect">
            <a:avLst/>
          </a:prstGeom>
        </p:spPr>
      </p:pic>
      <p:cxnSp>
        <p:nvCxnSpPr>
          <p:cNvPr id="8" name="直线连接符 7">
            <a:extLst>
              <a:ext uri="{FF2B5EF4-FFF2-40B4-BE49-F238E27FC236}">
                <a16:creationId xmlns:a16="http://schemas.microsoft.com/office/drawing/2014/main" id="{A0775663-8DC4-91A3-DD81-1A79A4FA1E46}"/>
              </a:ext>
            </a:extLst>
          </p:cNvPr>
          <p:cNvCxnSpPr/>
          <p:nvPr/>
        </p:nvCxnSpPr>
        <p:spPr>
          <a:xfrm>
            <a:off x="7670800" y="2286000"/>
            <a:ext cx="0" cy="405384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a16="http://schemas.microsoft.com/office/drawing/2014/main" id="{3C990389-158F-AEFA-0C95-0859A0A89D57}"/>
              </a:ext>
            </a:extLst>
          </p:cNvPr>
          <p:cNvCxnSpPr>
            <a:cxnSpLocks/>
          </p:cNvCxnSpPr>
          <p:nvPr/>
        </p:nvCxnSpPr>
        <p:spPr>
          <a:xfrm>
            <a:off x="7680960" y="4263154"/>
            <a:ext cx="395224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902422"/>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FF5100-B180-5B46-92A0-5CD1E6D55E1E}"/>
              </a:ext>
            </a:extLst>
          </p:cNvPr>
          <p:cNvSpPr>
            <a:spLocks noGrp="1"/>
          </p:cNvSpPr>
          <p:nvPr>
            <p:ph type="title"/>
          </p:nvPr>
        </p:nvSpPr>
        <p:spPr/>
        <p:txBody>
          <a:bodyPr>
            <a:normAutofit/>
          </a:bodyPr>
          <a:lstStyle/>
          <a:p>
            <a:r>
              <a:rPr kumimoji="1" lang="en-US" altLang="zh-CN" sz="3600" b="1" dirty="0"/>
              <a:t>AI4DB Paper List  </a:t>
            </a:r>
            <a:r>
              <a:rPr kumimoji="1" lang="en-US" altLang="zh-CN" sz="2200" dirty="0"/>
              <a:t>https://</a:t>
            </a:r>
            <a:r>
              <a:rPr kumimoji="1" lang="en-US" altLang="zh-CN" sz="2200" dirty="0" err="1"/>
              <a:t>github.com</a:t>
            </a:r>
            <a:r>
              <a:rPr kumimoji="1" lang="en-US" altLang="zh-CN" sz="2200" dirty="0"/>
              <a:t>/</a:t>
            </a:r>
            <a:r>
              <a:rPr kumimoji="1" lang="en-US" altLang="zh-CN" sz="2200" dirty="0" err="1"/>
              <a:t>LumingSun</a:t>
            </a:r>
            <a:r>
              <a:rPr kumimoji="1" lang="en-US" altLang="zh-CN" sz="2200" dirty="0"/>
              <a:t>/ML4DB-paper-list</a:t>
            </a:r>
            <a:endParaRPr kumimoji="1" lang="zh-CN" altLang="en-US" sz="3600" dirty="0"/>
          </a:p>
        </p:txBody>
      </p:sp>
      <p:pic>
        <p:nvPicPr>
          <p:cNvPr id="5" name="内容占位符 4" descr="图表, 直方图&#10;&#10;描述已自动生成">
            <a:extLst>
              <a:ext uri="{FF2B5EF4-FFF2-40B4-BE49-F238E27FC236}">
                <a16:creationId xmlns:a16="http://schemas.microsoft.com/office/drawing/2014/main" id="{CF141693-5AF8-A14D-8A3A-05F9BACCF82B}"/>
              </a:ext>
            </a:extLst>
          </p:cNvPr>
          <p:cNvPicPr>
            <a:picLocks noGrp="1" noChangeAspect="1"/>
          </p:cNvPicPr>
          <p:nvPr>
            <p:ph idx="1"/>
          </p:nvPr>
        </p:nvPicPr>
        <p:blipFill>
          <a:blip r:embed="rId2"/>
          <a:stretch>
            <a:fillRect/>
          </a:stretch>
        </p:blipFill>
        <p:spPr>
          <a:xfrm>
            <a:off x="838200" y="1836647"/>
            <a:ext cx="10515600" cy="4329294"/>
          </a:xfrm>
        </p:spPr>
      </p:pic>
      <p:sp>
        <p:nvSpPr>
          <p:cNvPr id="6" name="矩形 5">
            <a:extLst>
              <a:ext uri="{FF2B5EF4-FFF2-40B4-BE49-F238E27FC236}">
                <a16:creationId xmlns:a16="http://schemas.microsoft.com/office/drawing/2014/main" id="{CC92BFB1-0B83-7941-9C66-9FBCD32C0A83}"/>
              </a:ext>
            </a:extLst>
          </p:cNvPr>
          <p:cNvSpPr/>
          <p:nvPr/>
        </p:nvSpPr>
        <p:spPr>
          <a:xfrm>
            <a:off x="8377382" y="4904509"/>
            <a:ext cx="822037" cy="1016000"/>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dirty="0"/>
          </a:p>
        </p:txBody>
      </p:sp>
    </p:spTree>
    <p:extLst>
      <p:ext uri="{BB962C8B-B14F-4D97-AF65-F5344CB8AC3E}">
        <p14:creationId xmlns:p14="http://schemas.microsoft.com/office/powerpoint/2010/main" val="2809297985"/>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8D80E3-1482-83E6-6637-92CE9A3AB5AE}"/>
              </a:ext>
            </a:extLst>
          </p:cNvPr>
          <p:cNvSpPr>
            <a:spLocks noGrp="1"/>
          </p:cNvSpPr>
          <p:nvPr>
            <p:ph type="title"/>
          </p:nvPr>
        </p:nvSpPr>
        <p:spPr/>
        <p:txBody>
          <a:bodyPr/>
          <a:lstStyle/>
          <a:p>
            <a:r>
              <a:rPr lang="en" altLang="zh-CN" b="1" dirty="0"/>
              <a:t>Bao: Making Learned query Optimization Practical (SIGMOD 2021 </a:t>
            </a:r>
            <a:r>
              <a:rPr lang="en" altLang="zh-CN" b="1" dirty="0">
                <a:solidFill>
                  <a:srgbClr val="FF0000"/>
                </a:solidFill>
              </a:rPr>
              <a:t>Best Paper</a:t>
            </a:r>
            <a:r>
              <a:rPr lang="en" altLang="zh-CN" b="1" dirty="0"/>
              <a:t>)</a:t>
            </a:r>
            <a:endParaRPr kumimoji="1" lang="zh-CN" altLang="en-US" dirty="0"/>
          </a:p>
        </p:txBody>
      </p:sp>
      <p:pic>
        <p:nvPicPr>
          <p:cNvPr id="4" name="内容占位符 3">
            <a:extLst>
              <a:ext uri="{FF2B5EF4-FFF2-40B4-BE49-F238E27FC236}">
                <a16:creationId xmlns:a16="http://schemas.microsoft.com/office/drawing/2014/main" id="{0BA53901-42BB-83DD-E2E5-D422729CB364}"/>
              </a:ext>
            </a:extLst>
          </p:cNvPr>
          <p:cNvPicPr>
            <a:picLocks noGrp="1" noChangeAspect="1"/>
          </p:cNvPicPr>
          <p:nvPr>
            <p:ph idx="1"/>
          </p:nvPr>
        </p:nvPicPr>
        <p:blipFill rotWithShape="1">
          <a:blip r:embed="rId2"/>
          <a:srcRect r="51353"/>
          <a:stretch/>
        </p:blipFill>
        <p:spPr>
          <a:xfrm>
            <a:off x="838200" y="1795878"/>
            <a:ext cx="5115560" cy="2168963"/>
          </a:xfrm>
          <a:prstGeom prst="rect">
            <a:avLst/>
          </a:prstGeom>
        </p:spPr>
      </p:pic>
      <p:pic>
        <p:nvPicPr>
          <p:cNvPr id="7" name="图片 6">
            <a:extLst>
              <a:ext uri="{FF2B5EF4-FFF2-40B4-BE49-F238E27FC236}">
                <a16:creationId xmlns:a16="http://schemas.microsoft.com/office/drawing/2014/main" id="{6F4EA81B-227F-F9CF-B690-28B7ECA71ADB}"/>
              </a:ext>
            </a:extLst>
          </p:cNvPr>
          <p:cNvPicPr>
            <a:picLocks noChangeAspect="1"/>
          </p:cNvPicPr>
          <p:nvPr/>
        </p:nvPicPr>
        <p:blipFill>
          <a:blip r:embed="rId3"/>
          <a:stretch>
            <a:fillRect/>
          </a:stretch>
        </p:blipFill>
        <p:spPr>
          <a:xfrm>
            <a:off x="838200" y="4273985"/>
            <a:ext cx="4991437" cy="1975169"/>
          </a:xfrm>
          <a:prstGeom prst="rect">
            <a:avLst/>
          </a:prstGeom>
        </p:spPr>
      </p:pic>
      <p:pic>
        <p:nvPicPr>
          <p:cNvPr id="8" name="图片 7">
            <a:extLst>
              <a:ext uri="{FF2B5EF4-FFF2-40B4-BE49-F238E27FC236}">
                <a16:creationId xmlns:a16="http://schemas.microsoft.com/office/drawing/2014/main" id="{CD0D4C99-6BAD-4D80-47DC-AE9F65F2AA68}"/>
              </a:ext>
            </a:extLst>
          </p:cNvPr>
          <p:cNvPicPr>
            <a:picLocks noChangeAspect="1"/>
          </p:cNvPicPr>
          <p:nvPr/>
        </p:nvPicPr>
        <p:blipFill>
          <a:blip r:embed="rId4"/>
          <a:stretch>
            <a:fillRect/>
          </a:stretch>
        </p:blipFill>
        <p:spPr>
          <a:xfrm>
            <a:off x="7119559" y="1873209"/>
            <a:ext cx="3048825" cy="4486951"/>
          </a:xfrm>
          <a:prstGeom prst="rect">
            <a:avLst/>
          </a:prstGeom>
        </p:spPr>
      </p:pic>
    </p:spTree>
    <p:extLst>
      <p:ext uri="{BB962C8B-B14F-4D97-AF65-F5344CB8AC3E}">
        <p14:creationId xmlns:p14="http://schemas.microsoft.com/office/powerpoint/2010/main" val="127474457"/>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B0F0ED-7DA5-4C14-839F-BC9DA45FD44F}"/>
              </a:ext>
            </a:extLst>
          </p:cNvPr>
          <p:cNvSpPr>
            <a:spLocks noGrp="1"/>
          </p:cNvSpPr>
          <p:nvPr>
            <p:ph type="ctrTitle"/>
          </p:nvPr>
        </p:nvSpPr>
        <p:spPr>
          <a:xfrm>
            <a:off x="2249706" y="1976818"/>
            <a:ext cx="9144000" cy="678689"/>
          </a:xfrm>
        </p:spPr>
        <p:txBody>
          <a:bodyPr/>
          <a:lstStyle/>
          <a:p>
            <a:r>
              <a:rPr lang="en-US" altLang="zh-CN" sz="4000" b="1" dirty="0"/>
              <a:t>A Learned Query Optimizer</a:t>
            </a:r>
            <a:endParaRPr lang="zh-CN" altLang="en-US" b="1" dirty="0"/>
          </a:p>
        </p:txBody>
      </p:sp>
      <p:sp>
        <p:nvSpPr>
          <p:cNvPr id="3" name="副标题 2">
            <a:extLst>
              <a:ext uri="{FF2B5EF4-FFF2-40B4-BE49-F238E27FC236}">
                <a16:creationId xmlns:a16="http://schemas.microsoft.com/office/drawing/2014/main" id="{5B431CF0-5241-4327-946B-6D91A9BDDB32}"/>
              </a:ext>
            </a:extLst>
          </p:cNvPr>
          <p:cNvSpPr>
            <a:spLocks noGrp="1"/>
          </p:cNvSpPr>
          <p:nvPr>
            <p:ph type="subTitle" idx="1"/>
          </p:nvPr>
        </p:nvSpPr>
        <p:spPr/>
        <p:txBody>
          <a:bodyPr/>
          <a:lstStyle/>
          <a:p>
            <a:r>
              <a:rPr lang="en-US" altLang="zh-CN" dirty="0" err="1"/>
              <a:t>Luming</a:t>
            </a:r>
            <a:r>
              <a:rPr lang="en-US" altLang="zh-CN" dirty="0"/>
              <a:t> Sun, Tao Ji, </a:t>
            </a:r>
            <a:r>
              <a:rPr lang="en-US" altLang="zh-CN" dirty="0" err="1"/>
              <a:t>Cuiping</a:t>
            </a:r>
            <a:r>
              <a:rPr lang="en-US" altLang="zh-CN" dirty="0"/>
              <a:t> Li, Hong Chen</a:t>
            </a:r>
          </a:p>
          <a:p>
            <a:r>
              <a:rPr lang="en-US" altLang="zh-CN" dirty="0"/>
              <a:t>SIGMOD 2022 Demo Track</a:t>
            </a:r>
            <a:endParaRPr lang="zh-CN" altLang="en-US" dirty="0"/>
          </a:p>
        </p:txBody>
      </p:sp>
      <p:pic>
        <p:nvPicPr>
          <p:cNvPr id="5" name="图片 4">
            <a:extLst>
              <a:ext uri="{FF2B5EF4-FFF2-40B4-BE49-F238E27FC236}">
                <a16:creationId xmlns:a16="http://schemas.microsoft.com/office/drawing/2014/main" id="{03A16C1B-60AC-468D-8567-51A5614078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632" y="1976818"/>
            <a:ext cx="1822821" cy="678688"/>
          </a:xfrm>
          <a:prstGeom prst="rect">
            <a:avLst/>
          </a:prstGeom>
        </p:spPr>
      </p:pic>
    </p:spTree>
    <p:extLst>
      <p:ext uri="{BB962C8B-B14F-4D97-AF65-F5344CB8AC3E}">
        <p14:creationId xmlns:p14="http://schemas.microsoft.com/office/powerpoint/2010/main" val="2937663713"/>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A04C1-3466-4333-AD9A-4E60AAD42407}"/>
              </a:ext>
            </a:extLst>
          </p:cNvPr>
          <p:cNvSpPr>
            <a:spLocks noGrp="1"/>
          </p:cNvSpPr>
          <p:nvPr>
            <p:ph type="title"/>
          </p:nvPr>
        </p:nvSpPr>
        <p:spPr/>
        <p:txBody>
          <a:bodyPr>
            <a:normAutofit/>
          </a:bodyPr>
          <a:lstStyle/>
          <a:p>
            <a:r>
              <a:rPr lang="en-US" altLang="zh-CN" sz="4000" dirty="0"/>
              <a:t>System Architecture</a:t>
            </a:r>
            <a:endParaRPr lang="zh-CN" altLang="en-US" sz="4000" dirty="0"/>
          </a:p>
        </p:txBody>
      </p:sp>
      <p:pic>
        <p:nvPicPr>
          <p:cNvPr id="223" name="图片 222">
            <a:extLst>
              <a:ext uri="{FF2B5EF4-FFF2-40B4-BE49-F238E27FC236}">
                <a16:creationId xmlns:a16="http://schemas.microsoft.com/office/drawing/2014/main" id="{2C14E8DF-8550-4080-B0E8-2217BAF6FF84}"/>
              </a:ext>
            </a:extLst>
          </p:cNvPr>
          <p:cNvPicPr>
            <a:picLocks noChangeAspect="1"/>
          </p:cNvPicPr>
          <p:nvPr/>
        </p:nvPicPr>
        <p:blipFill>
          <a:blip r:embed="rId3"/>
          <a:stretch>
            <a:fillRect/>
          </a:stretch>
        </p:blipFill>
        <p:spPr>
          <a:xfrm>
            <a:off x="1191768" y="1467889"/>
            <a:ext cx="9659112" cy="4720186"/>
          </a:xfrm>
          <a:prstGeom prst="rect">
            <a:avLst/>
          </a:prstGeom>
        </p:spPr>
      </p:pic>
    </p:spTree>
    <p:extLst>
      <p:ext uri="{BB962C8B-B14F-4D97-AF65-F5344CB8AC3E}">
        <p14:creationId xmlns:p14="http://schemas.microsoft.com/office/powerpoint/2010/main" val="2887624222"/>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2C5326-DA04-4230-923A-609DFF55B750}"/>
              </a:ext>
            </a:extLst>
          </p:cNvPr>
          <p:cNvSpPr>
            <a:spLocks noGrp="1"/>
          </p:cNvSpPr>
          <p:nvPr>
            <p:ph type="title"/>
          </p:nvPr>
        </p:nvSpPr>
        <p:spPr/>
        <p:txBody>
          <a:bodyPr>
            <a:normAutofit/>
          </a:bodyPr>
          <a:lstStyle/>
          <a:p>
            <a:r>
              <a:rPr lang="en-US" altLang="zh-CN" sz="4000" dirty="0"/>
              <a:t>Cost Learner Intervals</a:t>
            </a:r>
            <a:endParaRPr lang="zh-CN" altLang="en-US" sz="4000" dirty="0"/>
          </a:p>
        </p:txBody>
      </p:sp>
      <p:pic>
        <p:nvPicPr>
          <p:cNvPr id="85" name="图片 84">
            <a:extLst>
              <a:ext uri="{FF2B5EF4-FFF2-40B4-BE49-F238E27FC236}">
                <a16:creationId xmlns:a16="http://schemas.microsoft.com/office/drawing/2014/main" id="{458975C6-4C97-4A2B-86A1-4A98C1DCD9DF}"/>
              </a:ext>
            </a:extLst>
          </p:cNvPr>
          <p:cNvPicPr>
            <a:picLocks noChangeAspect="1"/>
          </p:cNvPicPr>
          <p:nvPr/>
        </p:nvPicPr>
        <p:blipFill>
          <a:blip r:embed="rId2"/>
          <a:stretch>
            <a:fillRect/>
          </a:stretch>
        </p:blipFill>
        <p:spPr>
          <a:xfrm>
            <a:off x="1045464" y="1981443"/>
            <a:ext cx="10101072" cy="3044086"/>
          </a:xfrm>
          <a:prstGeom prst="rect">
            <a:avLst/>
          </a:prstGeom>
        </p:spPr>
      </p:pic>
    </p:spTree>
    <p:extLst>
      <p:ext uri="{BB962C8B-B14F-4D97-AF65-F5344CB8AC3E}">
        <p14:creationId xmlns:p14="http://schemas.microsoft.com/office/powerpoint/2010/main" val="1541257633"/>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704E01-39D4-4532-AE10-6743FAE923E7}"/>
              </a:ext>
            </a:extLst>
          </p:cNvPr>
          <p:cNvSpPr>
            <a:spLocks noGrp="1"/>
          </p:cNvSpPr>
          <p:nvPr>
            <p:ph type="title"/>
          </p:nvPr>
        </p:nvSpPr>
        <p:spPr/>
        <p:txBody>
          <a:bodyPr>
            <a:normAutofit/>
          </a:bodyPr>
          <a:lstStyle/>
          <a:p>
            <a:r>
              <a:rPr lang="en-US" altLang="zh-CN" sz="4000" dirty="0"/>
              <a:t>Contributions</a:t>
            </a:r>
            <a:endParaRPr lang="zh-CN" altLang="en-US" sz="4000" dirty="0"/>
          </a:p>
        </p:txBody>
      </p:sp>
      <p:sp>
        <p:nvSpPr>
          <p:cNvPr id="3" name="内容占位符 2">
            <a:extLst>
              <a:ext uri="{FF2B5EF4-FFF2-40B4-BE49-F238E27FC236}">
                <a16:creationId xmlns:a16="http://schemas.microsoft.com/office/drawing/2014/main" id="{CA2664C6-70E7-43BB-9369-9D57BD7D0E4F}"/>
              </a:ext>
            </a:extLst>
          </p:cNvPr>
          <p:cNvSpPr>
            <a:spLocks noGrp="1"/>
          </p:cNvSpPr>
          <p:nvPr>
            <p:ph idx="1"/>
          </p:nvPr>
        </p:nvSpPr>
        <p:spPr/>
        <p:txBody>
          <a:bodyPr>
            <a:normAutofit/>
          </a:bodyPr>
          <a:lstStyle/>
          <a:p>
            <a:r>
              <a:rPr lang="en-US" altLang="zh-CN" sz="2400" dirty="0"/>
              <a:t>Practical</a:t>
            </a:r>
          </a:p>
          <a:p>
            <a:pPr lvl="1"/>
            <a:r>
              <a:rPr lang="en-US" altLang="zh-CN" sz="2000" dirty="0"/>
              <a:t>DeepO is integrated with real DBMS (PostgreSQL).</a:t>
            </a:r>
          </a:p>
          <a:p>
            <a:r>
              <a:rPr lang="en-US" altLang="zh-CN" sz="2400" dirty="0"/>
              <a:t>Novel</a:t>
            </a:r>
          </a:p>
          <a:p>
            <a:pPr lvl="1"/>
            <a:r>
              <a:rPr lang="en-US" altLang="zh-CN" sz="2000" dirty="0"/>
              <a:t>DeepO adopts BNN-based Tree-LSTM network.</a:t>
            </a:r>
          </a:p>
          <a:p>
            <a:pPr lvl="1"/>
            <a:r>
              <a:rPr lang="en-US" altLang="zh-CN" sz="2000" dirty="0"/>
              <a:t>DeepO offers fine-grained query optimization.</a:t>
            </a:r>
          </a:p>
          <a:p>
            <a:r>
              <a:rPr lang="en-US" altLang="zh-CN" sz="2400" dirty="0"/>
              <a:t>User-friendly</a:t>
            </a:r>
          </a:p>
          <a:p>
            <a:pPr lvl="1"/>
            <a:r>
              <a:rPr lang="en-US" altLang="zh-CN" sz="2000" dirty="0"/>
              <a:t>DeepO has a web UI for interactive operation.</a:t>
            </a:r>
          </a:p>
          <a:p>
            <a:r>
              <a:rPr lang="en-US" altLang="zh-CN" sz="2400" dirty="0"/>
              <a:t>Effective</a:t>
            </a:r>
          </a:p>
          <a:p>
            <a:pPr lvl="1"/>
            <a:r>
              <a:rPr lang="en-US" altLang="zh-CN" sz="2000" dirty="0"/>
              <a:t>DeepO can optimize queries.</a:t>
            </a:r>
            <a:endParaRPr lang="zh-CN" altLang="en-US" sz="2000" dirty="0"/>
          </a:p>
        </p:txBody>
      </p:sp>
    </p:spTree>
    <p:extLst>
      <p:ext uri="{BB962C8B-B14F-4D97-AF65-F5344CB8AC3E}">
        <p14:creationId xmlns:p14="http://schemas.microsoft.com/office/powerpoint/2010/main" val="2109583496"/>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8D80E3-1482-83E6-6637-92CE9A3AB5AE}"/>
              </a:ext>
            </a:extLst>
          </p:cNvPr>
          <p:cNvSpPr>
            <a:spLocks noGrp="1"/>
          </p:cNvSpPr>
          <p:nvPr>
            <p:ph type="title"/>
          </p:nvPr>
        </p:nvSpPr>
        <p:spPr/>
        <p:txBody>
          <a:bodyPr/>
          <a:lstStyle/>
          <a:p>
            <a:r>
              <a:rPr kumimoji="1" lang="en-US" altLang="zh-CN" dirty="0"/>
              <a:t>Takeaways</a:t>
            </a:r>
            <a:endParaRPr kumimoji="1" lang="zh-CN" altLang="en-US" dirty="0"/>
          </a:p>
        </p:txBody>
      </p:sp>
      <p:sp>
        <p:nvSpPr>
          <p:cNvPr id="3" name="内容占位符 2">
            <a:extLst>
              <a:ext uri="{FF2B5EF4-FFF2-40B4-BE49-F238E27FC236}">
                <a16:creationId xmlns:a16="http://schemas.microsoft.com/office/drawing/2014/main" id="{B3D6B9C1-E321-ACAC-FF03-1D8554507FA1}"/>
              </a:ext>
            </a:extLst>
          </p:cNvPr>
          <p:cNvSpPr>
            <a:spLocks noGrp="1"/>
          </p:cNvSpPr>
          <p:nvPr>
            <p:ph idx="1"/>
          </p:nvPr>
        </p:nvSpPr>
        <p:spPr>
          <a:xfrm>
            <a:off x="406400" y="1815465"/>
            <a:ext cx="11379200" cy="4351338"/>
          </a:xfrm>
        </p:spPr>
        <p:txBody>
          <a:bodyPr>
            <a:normAutofit/>
          </a:bodyPr>
          <a:lstStyle/>
          <a:p>
            <a:pPr>
              <a:lnSpc>
                <a:spcPct val="100000"/>
              </a:lnSpc>
            </a:pPr>
            <a:r>
              <a:rPr kumimoji="1" lang="en-US" altLang="zh-CN" dirty="0"/>
              <a:t>Reinforcement learning is suitable for the task.</a:t>
            </a:r>
          </a:p>
          <a:p>
            <a:pPr>
              <a:lnSpc>
                <a:spcPct val="100000"/>
              </a:lnSpc>
            </a:pPr>
            <a:r>
              <a:rPr kumimoji="1" lang="en-US" altLang="zh-CN" dirty="0"/>
              <a:t>Join order optimization (query plan optimization) is a very difficult task.</a:t>
            </a:r>
          </a:p>
          <a:p>
            <a:pPr>
              <a:lnSpc>
                <a:spcPct val="100000"/>
              </a:lnSpc>
            </a:pPr>
            <a:r>
              <a:rPr lang="en" altLang="zh-CN" dirty="0"/>
              <a:t>Challenges and opportunities coexist, as do hardships and hopes.</a:t>
            </a:r>
            <a:endParaRPr kumimoji="1" lang="en-US" altLang="zh-CN" sz="3200" dirty="0"/>
          </a:p>
        </p:txBody>
      </p:sp>
    </p:spTree>
    <p:extLst>
      <p:ext uri="{BB962C8B-B14F-4D97-AF65-F5344CB8AC3E}">
        <p14:creationId xmlns:p14="http://schemas.microsoft.com/office/powerpoint/2010/main" val="2151682534"/>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FD47AA3-1BC0-43F5-9BD0-633005791178}"/>
              </a:ext>
            </a:extLst>
          </p:cNvPr>
          <p:cNvSpPr/>
          <p:nvPr/>
        </p:nvSpPr>
        <p:spPr>
          <a:xfrm>
            <a:off x="3882924" y="2644170"/>
            <a:ext cx="4426152" cy="1569660"/>
          </a:xfrm>
          <a:prstGeom prst="rect">
            <a:avLst/>
          </a:prstGeom>
          <a:noFill/>
        </p:spPr>
        <p:txBody>
          <a:bodyPr wrap="square" lIns="91440" tIns="45720" rIns="91440" bIns="45720">
            <a:spAutoFit/>
          </a:bodyPr>
          <a:lstStyle/>
          <a:p>
            <a:pPr algn="ctr"/>
            <a:r>
              <a:rPr lang="en-US" altLang="zh-CN" sz="9600" dirty="0">
                <a:ln w="0"/>
                <a:effectLst>
                  <a:outerShdw blurRad="38100" dist="19050" dir="2700000" algn="tl" rotWithShape="0">
                    <a:schemeClr val="dk1">
                      <a:alpha val="40000"/>
                    </a:schemeClr>
                  </a:outerShdw>
                </a:effectLst>
              </a:rPr>
              <a:t>Thanks!</a:t>
            </a:r>
            <a:endParaRPr lang="zh-CN" altLang="en-US" sz="9600" b="0" cap="none" spc="0" dirty="0">
              <a:ln w="0"/>
              <a:solidFill>
                <a:schemeClr val="tx1"/>
              </a:solidFill>
              <a:effectLst>
                <a:outerShdw blurRad="38100" dist="19050" dir="2700000" algn="tl" rotWithShape="0">
                  <a:schemeClr val="dk1">
                    <a:alpha val="40000"/>
                  </a:schemeClr>
                </a:outerShdw>
              </a:effectLst>
            </a:endParaRPr>
          </a:p>
        </p:txBody>
      </p:sp>
      <p:sp>
        <p:nvSpPr>
          <p:cNvPr id="5" name="文本框 4">
            <a:extLst>
              <a:ext uri="{FF2B5EF4-FFF2-40B4-BE49-F238E27FC236}">
                <a16:creationId xmlns:a16="http://schemas.microsoft.com/office/drawing/2014/main" id="{84DCED96-6FE3-45C9-992A-313F82DD7116}"/>
              </a:ext>
            </a:extLst>
          </p:cNvPr>
          <p:cNvSpPr txBox="1"/>
          <p:nvPr/>
        </p:nvSpPr>
        <p:spPr>
          <a:xfrm>
            <a:off x="7592036" y="5721292"/>
            <a:ext cx="4513277" cy="954107"/>
          </a:xfrm>
          <a:prstGeom prst="rect">
            <a:avLst/>
          </a:prstGeom>
          <a:noFill/>
        </p:spPr>
        <p:txBody>
          <a:bodyPr wrap="square" rtlCol="0">
            <a:spAutoFit/>
          </a:bodyPr>
          <a:lstStyle/>
          <a:p>
            <a:r>
              <a:rPr lang="en-US" altLang="zh-CN" sz="2800" dirty="0">
                <a:solidFill>
                  <a:srgbClr val="0070C0"/>
                </a:solidFill>
              </a:rPr>
              <a:t>sunluming@ruc.edu.cn</a:t>
            </a:r>
          </a:p>
          <a:p>
            <a:r>
              <a:rPr lang="en-US" altLang="zh-CN" sz="2800" dirty="0">
                <a:solidFill>
                  <a:srgbClr val="0070C0"/>
                </a:solidFill>
              </a:rPr>
              <a:t>https://lumingsun.github.io/</a:t>
            </a:r>
          </a:p>
        </p:txBody>
      </p:sp>
    </p:spTree>
    <p:extLst>
      <p:ext uri="{BB962C8B-B14F-4D97-AF65-F5344CB8AC3E}">
        <p14:creationId xmlns:p14="http://schemas.microsoft.com/office/powerpoint/2010/main" val="1283495815"/>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CAC44C-5D49-8442-AA42-2DE928490055}"/>
              </a:ext>
            </a:extLst>
          </p:cNvPr>
          <p:cNvSpPr>
            <a:spLocks noGrp="1"/>
          </p:cNvSpPr>
          <p:nvPr>
            <p:ph type="title"/>
          </p:nvPr>
        </p:nvSpPr>
        <p:spPr>
          <a:xfrm>
            <a:off x="838200" y="4910"/>
            <a:ext cx="10515600" cy="1325563"/>
          </a:xfrm>
        </p:spPr>
        <p:txBody>
          <a:bodyPr/>
          <a:lstStyle/>
          <a:p>
            <a:r>
              <a:rPr kumimoji="1" lang="en-US" altLang="zh-CN" b="1" dirty="0"/>
              <a:t>AI4DB</a:t>
            </a:r>
            <a:endParaRPr kumimoji="1" lang="zh-CN" altLang="en-US" b="1" dirty="0"/>
          </a:p>
        </p:txBody>
      </p:sp>
      <p:pic>
        <p:nvPicPr>
          <p:cNvPr id="4" name="内容占位符 3">
            <a:extLst>
              <a:ext uri="{FF2B5EF4-FFF2-40B4-BE49-F238E27FC236}">
                <a16:creationId xmlns:a16="http://schemas.microsoft.com/office/drawing/2014/main" id="{0FA2D8D7-5062-524C-BAF0-DC0EE0EF2DD6}"/>
              </a:ext>
            </a:extLst>
          </p:cNvPr>
          <p:cNvPicPr>
            <a:picLocks noGrp="1" noChangeAspect="1"/>
          </p:cNvPicPr>
          <p:nvPr>
            <p:ph idx="1"/>
          </p:nvPr>
        </p:nvPicPr>
        <p:blipFill>
          <a:blip r:embed="rId2"/>
          <a:stretch>
            <a:fillRect/>
          </a:stretch>
        </p:blipFill>
        <p:spPr>
          <a:xfrm>
            <a:off x="7563426" y="897131"/>
            <a:ext cx="4038947" cy="2171654"/>
          </a:xfrm>
          <a:prstGeom prst="rect">
            <a:avLst/>
          </a:prstGeom>
        </p:spPr>
      </p:pic>
      <p:sp>
        <p:nvSpPr>
          <p:cNvPr id="5" name="文本框 4">
            <a:extLst>
              <a:ext uri="{FF2B5EF4-FFF2-40B4-BE49-F238E27FC236}">
                <a16:creationId xmlns:a16="http://schemas.microsoft.com/office/drawing/2014/main" id="{E43FD037-48D6-4B42-9614-0D9A4DEDFECA}"/>
              </a:ext>
            </a:extLst>
          </p:cNvPr>
          <p:cNvSpPr txBox="1"/>
          <p:nvPr/>
        </p:nvSpPr>
        <p:spPr>
          <a:xfrm>
            <a:off x="8003480" y="3228051"/>
            <a:ext cx="3158837" cy="369332"/>
          </a:xfrm>
          <a:prstGeom prst="rect">
            <a:avLst/>
          </a:prstGeom>
          <a:noFill/>
        </p:spPr>
        <p:txBody>
          <a:bodyPr wrap="square" rtlCol="0">
            <a:spAutoFit/>
          </a:bodyPr>
          <a:lstStyle/>
          <a:p>
            <a:pPr algn="ctr"/>
            <a:r>
              <a:rPr kumimoji="1" lang="en-US" altLang="zh-CN" dirty="0"/>
              <a:t>Tim Kraska, et all. SIGMOD’18</a:t>
            </a:r>
            <a:endParaRPr kumimoji="1" lang="zh-CN" altLang="en-US" dirty="0"/>
          </a:p>
        </p:txBody>
      </p:sp>
      <p:pic>
        <p:nvPicPr>
          <p:cNvPr id="6" name="图片 5">
            <a:extLst>
              <a:ext uri="{FF2B5EF4-FFF2-40B4-BE49-F238E27FC236}">
                <a16:creationId xmlns:a16="http://schemas.microsoft.com/office/drawing/2014/main" id="{94F68C89-D22E-D649-A819-19881966ADCB}"/>
              </a:ext>
            </a:extLst>
          </p:cNvPr>
          <p:cNvPicPr>
            <a:picLocks noChangeAspect="1"/>
          </p:cNvPicPr>
          <p:nvPr/>
        </p:nvPicPr>
        <p:blipFill>
          <a:blip r:embed="rId3"/>
          <a:stretch>
            <a:fillRect/>
          </a:stretch>
        </p:blipFill>
        <p:spPr>
          <a:xfrm>
            <a:off x="660167" y="1223989"/>
            <a:ext cx="6280297" cy="1844796"/>
          </a:xfrm>
          <a:prstGeom prst="rect">
            <a:avLst/>
          </a:prstGeom>
        </p:spPr>
      </p:pic>
      <p:sp>
        <p:nvSpPr>
          <p:cNvPr id="7" name="文本框 6">
            <a:extLst>
              <a:ext uri="{FF2B5EF4-FFF2-40B4-BE49-F238E27FC236}">
                <a16:creationId xmlns:a16="http://schemas.microsoft.com/office/drawing/2014/main" id="{C4991D64-D487-5A45-9289-E5509880DAA4}"/>
              </a:ext>
            </a:extLst>
          </p:cNvPr>
          <p:cNvSpPr txBox="1"/>
          <p:nvPr/>
        </p:nvSpPr>
        <p:spPr>
          <a:xfrm>
            <a:off x="2220896" y="3253451"/>
            <a:ext cx="3158837" cy="369332"/>
          </a:xfrm>
          <a:prstGeom prst="rect">
            <a:avLst/>
          </a:prstGeom>
          <a:noFill/>
        </p:spPr>
        <p:txBody>
          <a:bodyPr wrap="square" rtlCol="0">
            <a:spAutoFit/>
          </a:bodyPr>
          <a:lstStyle/>
          <a:p>
            <a:pPr algn="ctr"/>
            <a:r>
              <a:rPr kumimoji="1" lang="en-US" altLang="zh-CN" dirty="0"/>
              <a:t>Andy </a:t>
            </a:r>
            <a:r>
              <a:rPr kumimoji="1" lang="en-US" altLang="zh-CN" dirty="0" err="1"/>
              <a:t>Pavlo</a:t>
            </a:r>
            <a:r>
              <a:rPr kumimoji="1" lang="en-US" altLang="zh-CN" dirty="0"/>
              <a:t>, et all. CIDR’17</a:t>
            </a:r>
            <a:endParaRPr kumimoji="1" lang="zh-CN" altLang="en-US" dirty="0"/>
          </a:p>
        </p:txBody>
      </p:sp>
      <p:pic>
        <p:nvPicPr>
          <p:cNvPr id="8" name="图片 7">
            <a:extLst>
              <a:ext uri="{FF2B5EF4-FFF2-40B4-BE49-F238E27FC236}">
                <a16:creationId xmlns:a16="http://schemas.microsoft.com/office/drawing/2014/main" id="{918CCEDD-F888-6A40-87C9-FAADCC221E7F}"/>
              </a:ext>
            </a:extLst>
          </p:cNvPr>
          <p:cNvPicPr>
            <a:picLocks noChangeAspect="1"/>
          </p:cNvPicPr>
          <p:nvPr/>
        </p:nvPicPr>
        <p:blipFill>
          <a:blip r:embed="rId4"/>
          <a:stretch>
            <a:fillRect/>
          </a:stretch>
        </p:blipFill>
        <p:spPr>
          <a:xfrm>
            <a:off x="1789122" y="3766712"/>
            <a:ext cx="4103930" cy="2144396"/>
          </a:xfrm>
          <a:prstGeom prst="rect">
            <a:avLst/>
          </a:prstGeom>
        </p:spPr>
      </p:pic>
      <p:sp>
        <p:nvSpPr>
          <p:cNvPr id="9" name="文本框 8">
            <a:extLst>
              <a:ext uri="{FF2B5EF4-FFF2-40B4-BE49-F238E27FC236}">
                <a16:creationId xmlns:a16="http://schemas.microsoft.com/office/drawing/2014/main" id="{382E7A00-452E-664B-93CC-501076C2A8CC}"/>
              </a:ext>
            </a:extLst>
          </p:cNvPr>
          <p:cNvSpPr txBox="1"/>
          <p:nvPr/>
        </p:nvSpPr>
        <p:spPr>
          <a:xfrm>
            <a:off x="2220894" y="5998910"/>
            <a:ext cx="3158837" cy="369332"/>
          </a:xfrm>
          <a:prstGeom prst="rect">
            <a:avLst/>
          </a:prstGeom>
          <a:noFill/>
        </p:spPr>
        <p:txBody>
          <a:bodyPr wrap="square" rtlCol="0">
            <a:spAutoFit/>
          </a:bodyPr>
          <a:lstStyle/>
          <a:p>
            <a:pPr algn="ctr"/>
            <a:r>
              <a:rPr kumimoji="1" lang="en-US" altLang="zh-CN" dirty="0"/>
              <a:t>Guoliang Li, et all. SIGMOD’19</a:t>
            </a:r>
            <a:endParaRPr kumimoji="1" lang="zh-CN" altLang="en-US" dirty="0"/>
          </a:p>
        </p:txBody>
      </p:sp>
      <p:pic>
        <p:nvPicPr>
          <p:cNvPr id="10" name="图片 9">
            <a:extLst>
              <a:ext uri="{FF2B5EF4-FFF2-40B4-BE49-F238E27FC236}">
                <a16:creationId xmlns:a16="http://schemas.microsoft.com/office/drawing/2014/main" id="{D29F36EF-5620-8C46-9BB1-DC5B030D880D}"/>
              </a:ext>
            </a:extLst>
          </p:cNvPr>
          <p:cNvPicPr>
            <a:picLocks noChangeAspect="1"/>
          </p:cNvPicPr>
          <p:nvPr/>
        </p:nvPicPr>
        <p:blipFill rotWithShape="1">
          <a:blip r:embed="rId5"/>
          <a:srcRect b="1949"/>
          <a:stretch/>
        </p:blipFill>
        <p:spPr>
          <a:xfrm>
            <a:off x="7424300" y="3836751"/>
            <a:ext cx="4178073" cy="2004318"/>
          </a:xfrm>
          <a:prstGeom prst="rect">
            <a:avLst/>
          </a:prstGeom>
        </p:spPr>
      </p:pic>
      <p:sp>
        <p:nvSpPr>
          <p:cNvPr id="11" name="文本框 10">
            <a:extLst>
              <a:ext uri="{FF2B5EF4-FFF2-40B4-BE49-F238E27FC236}">
                <a16:creationId xmlns:a16="http://schemas.microsoft.com/office/drawing/2014/main" id="{05CF8D96-8892-3844-95D9-227365435C29}"/>
              </a:ext>
            </a:extLst>
          </p:cNvPr>
          <p:cNvSpPr txBox="1"/>
          <p:nvPr/>
        </p:nvSpPr>
        <p:spPr>
          <a:xfrm>
            <a:off x="8003480" y="5911108"/>
            <a:ext cx="3158837" cy="646331"/>
          </a:xfrm>
          <a:prstGeom prst="rect">
            <a:avLst/>
          </a:prstGeom>
          <a:noFill/>
        </p:spPr>
        <p:txBody>
          <a:bodyPr wrap="square" rtlCol="0">
            <a:spAutoFit/>
          </a:bodyPr>
          <a:lstStyle/>
          <a:p>
            <a:pPr algn="ctr"/>
            <a:r>
              <a:rPr kumimoji="1" lang="en-US" altLang="zh-CN" dirty="0"/>
              <a:t>Ryan Marcus, et all. SIGMOD’21</a:t>
            </a:r>
            <a:endParaRPr kumimoji="1" lang="zh-CN" altLang="en-US" dirty="0"/>
          </a:p>
        </p:txBody>
      </p:sp>
    </p:spTree>
    <p:extLst>
      <p:ext uri="{BB962C8B-B14F-4D97-AF65-F5344CB8AC3E}">
        <p14:creationId xmlns:p14="http://schemas.microsoft.com/office/powerpoint/2010/main" val="3686802276"/>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标题 1">
            <a:extLst>
              <a:ext uri="{FF2B5EF4-FFF2-40B4-BE49-F238E27FC236}">
                <a16:creationId xmlns:a16="http://schemas.microsoft.com/office/drawing/2014/main" id="{897D082B-CD44-8E4F-96EB-12EB6E6B7CD9}"/>
              </a:ext>
            </a:extLst>
          </p:cNvPr>
          <p:cNvSpPr>
            <a:spLocks noGrp="1"/>
          </p:cNvSpPr>
          <p:nvPr>
            <p:ph type="title"/>
          </p:nvPr>
        </p:nvSpPr>
        <p:spPr>
          <a:xfrm>
            <a:off x="838200" y="4910"/>
            <a:ext cx="10515600" cy="1325563"/>
          </a:xfrm>
        </p:spPr>
        <p:txBody>
          <a:bodyPr/>
          <a:lstStyle/>
          <a:p>
            <a:r>
              <a:rPr kumimoji="1" lang="en-US" altLang="zh-CN" b="1" dirty="0"/>
              <a:t>AI4DB</a:t>
            </a:r>
            <a:endParaRPr kumimoji="1" lang="zh-CN" altLang="en-US" b="1" dirty="0"/>
          </a:p>
        </p:txBody>
      </p:sp>
      <p:sp>
        <p:nvSpPr>
          <p:cNvPr id="38" name="矩形 37">
            <a:extLst>
              <a:ext uri="{FF2B5EF4-FFF2-40B4-BE49-F238E27FC236}">
                <a16:creationId xmlns:a16="http://schemas.microsoft.com/office/drawing/2014/main" id="{5FDA902A-E51A-A84F-B79A-E8F107FAFE1B}"/>
              </a:ext>
            </a:extLst>
          </p:cNvPr>
          <p:cNvSpPr/>
          <p:nvPr/>
        </p:nvSpPr>
        <p:spPr>
          <a:xfrm>
            <a:off x="4853922" y="6499083"/>
            <a:ext cx="7693890" cy="276999"/>
          </a:xfrm>
          <a:prstGeom prst="rect">
            <a:avLst/>
          </a:prstGeom>
        </p:spPr>
        <p:txBody>
          <a:bodyPr wrap="square">
            <a:spAutoFit/>
          </a:bodyPr>
          <a:lstStyle/>
          <a:p>
            <a:r>
              <a:rPr lang="zh-CN" altLang="en-US" sz="1200" dirty="0"/>
              <a:t>孙路明</a:t>
            </a:r>
            <a:r>
              <a:rPr lang="en-US" altLang="zh-CN" sz="1200" dirty="0"/>
              <a:t>, </a:t>
            </a:r>
            <a:r>
              <a:rPr lang="zh-CN" altLang="en-US" sz="1200" dirty="0"/>
              <a:t>张少敏</a:t>
            </a:r>
            <a:r>
              <a:rPr lang="en-US" altLang="zh-CN" sz="1200" dirty="0"/>
              <a:t>, </a:t>
            </a:r>
            <a:r>
              <a:rPr lang="zh-CN" altLang="en-US" sz="1200" dirty="0"/>
              <a:t>姬涛</a:t>
            </a:r>
            <a:r>
              <a:rPr lang="en-US" altLang="zh-CN" sz="1200" dirty="0"/>
              <a:t>, </a:t>
            </a:r>
            <a:r>
              <a:rPr lang="zh-CN" altLang="en-US" sz="1200" dirty="0"/>
              <a:t>李翠平</a:t>
            </a:r>
            <a:r>
              <a:rPr lang="en-US" altLang="zh-CN" sz="1200" dirty="0"/>
              <a:t>, &amp; </a:t>
            </a:r>
            <a:r>
              <a:rPr lang="zh-CN" altLang="en-US" sz="1200" dirty="0"/>
              <a:t>陈红</a:t>
            </a:r>
            <a:r>
              <a:rPr lang="en-US" altLang="zh-CN" sz="1200" dirty="0"/>
              <a:t>. (2019). </a:t>
            </a:r>
            <a:r>
              <a:rPr lang="zh-CN" altLang="en-US" sz="1200" dirty="0"/>
              <a:t>人工智能赋能的数据管理技术研究</a:t>
            </a:r>
            <a:r>
              <a:rPr lang="en-US" altLang="zh-CN" sz="1200" dirty="0"/>
              <a:t>. </a:t>
            </a:r>
            <a:r>
              <a:rPr lang="zh-CN" altLang="en-US" sz="1200" i="1" dirty="0"/>
              <a:t>软件学报</a:t>
            </a:r>
            <a:r>
              <a:rPr lang="en-US" altLang="zh-CN" sz="1200" dirty="0"/>
              <a:t>, </a:t>
            </a:r>
            <a:r>
              <a:rPr lang="en-US" altLang="zh-CN" sz="1200" i="1" dirty="0"/>
              <a:t>31</a:t>
            </a:r>
            <a:r>
              <a:rPr lang="en-US" altLang="zh-CN" sz="1200" dirty="0"/>
              <a:t>(3), 600-619.</a:t>
            </a:r>
            <a:endParaRPr lang="zh-CN" altLang="en-US" sz="1200" b="0" i="0" dirty="0">
              <a:solidFill>
                <a:srgbClr val="000000"/>
              </a:solidFill>
              <a:effectLst/>
              <a:latin typeface="微软雅黑" panose="020B0503020204020204" pitchFamily="34" charset="-122"/>
              <a:ea typeface="微软雅黑" panose="020B0503020204020204" pitchFamily="34" charset="-122"/>
            </a:endParaRPr>
          </a:p>
        </p:txBody>
      </p:sp>
      <p:grpSp>
        <p:nvGrpSpPr>
          <p:cNvPr id="72" name="组合 71">
            <a:extLst>
              <a:ext uri="{FF2B5EF4-FFF2-40B4-BE49-F238E27FC236}">
                <a16:creationId xmlns:a16="http://schemas.microsoft.com/office/drawing/2014/main" id="{276BD94D-F062-46B8-8EBA-617E182E9C21}"/>
              </a:ext>
            </a:extLst>
          </p:cNvPr>
          <p:cNvGrpSpPr/>
          <p:nvPr/>
        </p:nvGrpSpPr>
        <p:grpSpPr>
          <a:xfrm>
            <a:off x="997543" y="1675539"/>
            <a:ext cx="10402541" cy="4260354"/>
            <a:chOff x="975373" y="1380235"/>
            <a:chExt cx="10480613" cy="5242847"/>
          </a:xfrm>
        </p:grpSpPr>
        <p:grpSp>
          <p:nvGrpSpPr>
            <p:cNvPr id="73" name="组合 72">
              <a:extLst>
                <a:ext uri="{FF2B5EF4-FFF2-40B4-BE49-F238E27FC236}">
                  <a16:creationId xmlns:a16="http://schemas.microsoft.com/office/drawing/2014/main" id="{2C7ADA02-C49E-4DC4-8F7F-BA69D9D54D54}"/>
                </a:ext>
              </a:extLst>
            </p:cNvPr>
            <p:cNvGrpSpPr/>
            <p:nvPr/>
          </p:nvGrpSpPr>
          <p:grpSpPr>
            <a:xfrm>
              <a:off x="975373" y="1380235"/>
              <a:ext cx="10480613" cy="5242847"/>
              <a:chOff x="1239533" y="323595"/>
              <a:chExt cx="10480613" cy="5242847"/>
            </a:xfrm>
          </p:grpSpPr>
          <p:sp>
            <p:nvSpPr>
              <p:cNvPr id="78" name="矩形 77">
                <a:extLst>
                  <a:ext uri="{FF2B5EF4-FFF2-40B4-BE49-F238E27FC236}">
                    <a16:creationId xmlns:a16="http://schemas.microsoft.com/office/drawing/2014/main" id="{9AEFF126-9A55-4F31-9CD0-A5506FF849BC}"/>
                  </a:ext>
                </a:extLst>
              </p:cNvPr>
              <p:cNvSpPr/>
              <p:nvPr/>
            </p:nvSpPr>
            <p:spPr>
              <a:xfrm>
                <a:off x="1239533" y="323595"/>
                <a:ext cx="1271455" cy="5242847"/>
              </a:xfrm>
              <a:prstGeom prst="rect">
                <a:avLst/>
              </a:prstGeom>
              <a:solidFill>
                <a:srgbClr val="44546A">
                  <a:lumMod val="20000"/>
                  <a:lumOff val="80000"/>
                </a:srgbClr>
              </a:solidFill>
              <a:ln w="12700" cap="flat" cmpd="sng" algn="ctr">
                <a:solidFill>
                  <a:srgbClr val="5B9BD5">
                    <a:shade val="50000"/>
                  </a:srgbClr>
                </a:solid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数据库</a:t>
                </a:r>
                <a:endParaRPr kumimoji="0" lang="en-US" altLang="zh-CN"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负载分析</a:t>
                </a:r>
                <a:endParaRPr kumimoji="0" lang="en-US" altLang="zh-CN"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nvGrpSpPr>
              <p:cNvPr id="79" name="组合 78">
                <a:extLst>
                  <a:ext uri="{FF2B5EF4-FFF2-40B4-BE49-F238E27FC236}">
                    <a16:creationId xmlns:a16="http://schemas.microsoft.com/office/drawing/2014/main" id="{6358D31B-9042-4A02-BD67-3BBA810D8791}"/>
                  </a:ext>
                </a:extLst>
              </p:cNvPr>
              <p:cNvGrpSpPr/>
              <p:nvPr/>
            </p:nvGrpSpPr>
            <p:grpSpPr>
              <a:xfrm>
                <a:off x="2920250" y="4583350"/>
                <a:ext cx="7105650" cy="981075"/>
                <a:chOff x="2927850" y="3111744"/>
                <a:chExt cx="7105650" cy="981075"/>
              </a:xfrm>
            </p:grpSpPr>
            <p:sp>
              <p:nvSpPr>
                <p:cNvPr id="101" name="矩形 100">
                  <a:extLst>
                    <a:ext uri="{FF2B5EF4-FFF2-40B4-BE49-F238E27FC236}">
                      <a16:creationId xmlns:a16="http://schemas.microsoft.com/office/drawing/2014/main" id="{EF45CD7F-3E93-43B0-A2F0-6D58A32A1B41}"/>
                    </a:ext>
                  </a:extLst>
                </p:cNvPr>
                <p:cNvSpPr/>
                <p:nvPr/>
              </p:nvSpPr>
              <p:spPr>
                <a:xfrm>
                  <a:off x="2927850" y="3111744"/>
                  <a:ext cx="7105650" cy="981075"/>
                </a:xfrm>
                <a:prstGeom prst="rect">
                  <a:avLst/>
                </a:prstGeom>
                <a:solidFill>
                  <a:srgbClr val="44546A">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数据存取</a:t>
                  </a:r>
                  <a:endPar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02" name="圆角矩形 35">
                  <a:extLst>
                    <a:ext uri="{FF2B5EF4-FFF2-40B4-BE49-F238E27FC236}">
                      <a16:creationId xmlns:a16="http://schemas.microsoft.com/office/drawing/2014/main" id="{CBFFAF39-617F-4068-AA69-549CB8FC5882}"/>
                    </a:ext>
                  </a:extLst>
                </p:cNvPr>
                <p:cNvSpPr/>
                <p:nvPr/>
              </p:nvSpPr>
              <p:spPr>
                <a:xfrm>
                  <a:off x="3492826" y="3596050"/>
                  <a:ext cx="1628775" cy="381000"/>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数据分区</a:t>
                  </a:r>
                </a:p>
              </p:txBody>
            </p:sp>
            <p:sp>
              <p:nvSpPr>
                <p:cNvPr id="103" name="圆角矩形 36">
                  <a:extLst>
                    <a:ext uri="{FF2B5EF4-FFF2-40B4-BE49-F238E27FC236}">
                      <a16:creationId xmlns:a16="http://schemas.microsoft.com/office/drawing/2014/main" id="{073256E9-0427-4404-BDB3-68BCF46EAC3B}"/>
                    </a:ext>
                  </a:extLst>
                </p:cNvPr>
                <p:cNvSpPr/>
                <p:nvPr/>
              </p:nvSpPr>
              <p:spPr>
                <a:xfrm>
                  <a:off x="5673051" y="3596050"/>
                  <a:ext cx="1628775" cy="381000"/>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索引结构</a:t>
                  </a:r>
                </a:p>
              </p:txBody>
            </p:sp>
            <p:sp>
              <p:nvSpPr>
                <p:cNvPr id="104" name="圆角矩形 37">
                  <a:extLst>
                    <a:ext uri="{FF2B5EF4-FFF2-40B4-BE49-F238E27FC236}">
                      <a16:creationId xmlns:a16="http://schemas.microsoft.com/office/drawing/2014/main" id="{9A03D723-9468-42D5-927B-221E9F4E1617}"/>
                    </a:ext>
                  </a:extLst>
                </p:cNvPr>
                <p:cNvSpPr/>
                <p:nvPr/>
              </p:nvSpPr>
              <p:spPr>
                <a:xfrm>
                  <a:off x="7853275" y="3596050"/>
                  <a:ext cx="1628775" cy="381000"/>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索引推荐</a:t>
                  </a:r>
                </a:p>
              </p:txBody>
            </p:sp>
          </p:grpSp>
          <p:grpSp>
            <p:nvGrpSpPr>
              <p:cNvPr id="80" name="组合 79">
                <a:extLst>
                  <a:ext uri="{FF2B5EF4-FFF2-40B4-BE49-F238E27FC236}">
                    <a16:creationId xmlns:a16="http://schemas.microsoft.com/office/drawing/2014/main" id="{C16A1A77-235E-4DA8-AC63-BE358B0E277B}"/>
                  </a:ext>
                </a:extLst>
              </p:cNvPr>
              <p:cNvGrpSpPr/>
              <p:nvPr/>
            </p:nvGrpSpPr>
            <p:grpSpPr>
              <a:xfrm>
                <a:off x="2920250" y="3113750"/>
                <a:ext cx="7105650" cy="981075"/>
                <a:chOff x="2927850" y="1644162"/>
                <a:chExt cx="7105650" cy="981075"/>
              </a:xfrm>
            </p:grpSpPr>
            <p:sp>
              <p:nvSpPr>
                <p:cNvPr id="96" name="矩形 95">
                  <a:extLst>
                    <a:ext uri="{FF2B5EF4-FFF2-40B4-BE49-F238E27FC236}">
                      <a16:creationId xmlns:a16="http://schemas.microsoft.com/office/drawing/2014/main" id="{71F687CA-E431-4605-8B98-3611800EAF67}"/>
                    </a:ext>
                  </a:extLst>
                </p:cNvPr>
                <p:cNvSpPr/>
                <p:nvPr/>
              </p:nvSpPr>
              <p:spPr>
                <a:xfrm>
                  <a:off x="2927850" y="1644162"/>
                  <a:ext cx="7105650" cy="981075"/>
                </a:xfrm>
                <a:prstGeom prst="rect">
                  <a:avLst/>
                </a:prstGeom>
                <a:solidFill>
                  <a:srgbClr val="44546A">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查询优化</a:t>
                  </a:r>
                  <a:endPar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7" name="圆角矩形 30">
                  <a:extLst>
                    <a:ext uri="{FF2B5EF4-FFF2-40B4-BE49-F238E27FC236}">
                      <a16:creationId xmlns:a16="http://schemas.microsoft.com/office/drawing/2014/main" id="{E16F5FFD-9314-421A-9C12-EC617AC7FCF1}"/>
                    </a:ext>
                  </a:extLst>
                </p:cNvPr>
                <p:cNvSpPr/>
                <p:nvPr/>
              </p:nvSpPr>
              <p:spPr>
                <a:xfrm>
                  <a:off x="3061200" y="2134699"/>
                  <a:ext cx="1628775" cy="381000"/>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查询规模估算</a:t>
                  </a:r>
                </a:p>
              </p:txBody>
            </p:sp>
            <p:sp>
              <p:nvSpPr>
                <p:cNvPr id="98" name="圆角矩形 31">
                  <a:extLst>
                    <a:ext uri="{FF2B5EF4-FFF2-40B4-BE49-F238E27FC236}">
                      <a16:creationId xmlns:a16="http://schemas.microsoft.com/office/drawing/2014/main" id="{B8AAED8E-56CE-4B0E-B1FA-765C9475BC3F}"/>
                    </a:ext>
                  </a:extLst>
                </p:cNvPr>
                <p:cNvSpPr/>
                <p:nvPr/>
              </p:nvSpPr>
              <p:spPr>
                <a:xfrm>
                  <a:off x="4802443" y="2134699"/>
                  <a:ext cx="1628775" cy="381000"/>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查询代价估算</a:t>
                  </a:r>
                </a:p>
              </p:txBody>
            </p:sp>
            <p:sp>
              <p:nvSpPr>
                <p:cNvPr id="99" name="圆角矩形 32">
                  <a:extLst>
                    <a:ext uri="{FF2B5EF4-FFF2-40B4-BE49-F238E27FC236}">
                      <a16:creationId xmlns:a16="http://schemas.microsoft.com/office/drawing/2014/main" id="{8140946C-F2A4-4D94-83C6-AABB362D18E0}"/>
                    </a:ext>
                  </a:extLst>
                </p:cNvPr>
                <p:cNvSpPr/>
                <p:nvPr/>
              </p:nvSpPr>
              <p:spPr>
                <a:xfrm>
                  <a:off x="6543686" y="2134699"/>
                  <a:ext cx="1628775" cy="381000"/>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连接排序优化</a:t>
                  </a:r>
                </a:p>
              </p:txBody>
            </p:sp>
            <p:sp>
              <p:nvSpPr>
                <p:cNvPr id="100" name="圆角矩形 33">
                  <a:extLst>
                    <a:ext uri="{FF2B5EF4-FFF2-40B4-BE49-F238E27FC236}">
                      <a16:creationId xmlns:a16="http://schemas.microsoft.com/office/drawing/2014/main" id="{03369144-C289-4833-8066-DF3DEE3A56A8}"/>
                    </a:ext>
                  </a:extLst>
                </p:cNvPr>
                <p:cNvSpPr/>
                <p:nvPr/>
              </p:nvSpPr>
              <p:spPr>
                <a:xfrm>
                  <a:off x="8284929" y="2130669"/>
                  <a:ext cx="1628775" cy="381000"/>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查询计划生成</a:t>
                  </a:r>
                  <a:endParaRPr kumimoji="0" lang="en-US" altLang="zh-CN"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81" name="组合 80">
                <a:extLst>
                  <a:ext uri="{FF2B5EF4-FFF2-40B4-BE49-F238E27FC236}">
                    <a16:creationId xmlns:a16="http://schemas.microsoft.com/office/drawing/2014/main" id="{0E8B2278-B616-410F-AE88-4DF2B5A67A09}"/>
                  </a:ext>
                </a:extLst>
              </p:cNvPr>
              <p:cNvGrpSpPr/>
              <p:nvPr/>
            </p:nvGrpSpPr>
            <p:grpSpPr>
              <a:xfrm>
                <a:off x="2947366" y="1644161"/>
                <a:ext cx="7105650" cy="981075"/>
                <a:chOff x="2927850" y="4585368"/>
                <a:chExt cx="7105650" cy="981075"/>
              </a:xfrm>
            </p:grpSpPr>
            <p:sp>
              <p:nvSpPr>
                <p:cNvPr id="93" name="矩形 92">
                  <a:extLst>
                    <a:ext uri="{FF2B5EF4-FFF2-40B4-BE49-F238E27FC236}">
                      <a16:creationId xmlns:a16="http://schemas.microsoft.com/office/drawing/2014/main" id="{089C78AD-1122-4A8F-A5A1-D1D1F25C0193}"/>
                    </a:ext>
                  </a:extLst>
                </p:cNvPr>
                <p:cNvSpPr/>
                <p:nvPr/>
              </p:nvSpPr>
              <p:spPr>
                <a:xfrm>
                  <a:off x="2927850" y="4585368"/>
                  <a:ext cx="7105650" cy="981075"/>
                </a:xfrm>
                <a:prstGeom prst="rect">
                  <a:avLst/>
                </a:prstGeom>
                <a:solidFill>
                  <a:srgbClr val="44546A">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查询执行</a:t>
                  </a:r>
                  <a:endPar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4" name="圆角矩形 27">
                  <a:extLst>
                    <a:ext uri="{FF2B5EF4-FFF2-40B4-BE49-F238E27FC236}">
                      <a16:creationId xmlns:a16="http://schemas.microsoft.com/office/drawing/2014/main" id="{5A2CC4F4-2DE6-4FA9-992D-4187E819E7C4}"/>
                    </a:ext>
                  </a:extLst>
                </p:cNvPr>
                <p:cNvSpPr/>
                <p:nvPr/>
              </p:nvSpPr>
              <p:spPr>
                <a:xfrm>
                  <a:off x="6881319" y="5092208"/>
                  <a:ext cx="2533101" cy="381000"/>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查询调度管理</a:t>
                  </a:r>
                </a:p>
              </p:txBody>
            </p:sp>
            <p:sp>
              <p:nvSpPr>
                <p:cNvPr id="95" name="圆角矩形 28">
                  <a:extLst>
                    <a:ext uri="{FF2B5EF4-FFF2-40B4-BE49-F238E27FC236}">
                      <a16:creationId xmlns:a16="http://schemas.microsoft.com/office/drawing/2014/main" id="{6614DEAC-31C6-46FA-B6E6-5B1B298BB285}"/>
                    </a:ext>
                  </a:extLst>
                </p:cNvPr>
                <p:cNvSpPr/>
                <p:nvPr/>
              </p:nvSpPr>
              <p:spPr>
                <a:xfrm>
                  <a:off x="3541935" y="5092208"/>
                  <a:ext cx="2502971" cy="381000"/>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自适应查询处理</a:t>
                  </a:r>
                </a:p>
              </p:txBody>
            </p:sp>
          </p:grpSp>
          <p:sp>
            <p:nvSpPr>
              <p:cNvPr id="82" name="右箭头 15">
                <a:extLst>
                  <a:ext uri="{FF2B5EF4-FFF2-40B4-BE49-F238E27FC236}">
                    <a16:creationId xmlns:a16="http://schemas.microsoft.com/office/drawing/2014/main" id="{6B489897-944D-43B1-B479-AC3BF84EAEF6}"/>
                  </a:ext>
                </a:extLst>
              </p:cNvPr>
              <p:cNvSpPr/>
              <p:nvPr/>
            </p:nvSpPr>
            <p:spPr>
              <a:xfrm>
                <a:off x="2542636" y="1899138"/>
                <a:ext cx="352674" cy="612531"/>
              </a:xfrm>
              <a:prstGeom prst="rightArrow">
                <a:avLst/>
              </a:prstGeom>
              <a:solidFill>
                <a:srgbClr val="44546A">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3" name="右箭头 16">
                <a:extLst>
                  <a:ext uri="{FF2B5EF4-FFF2-40B4-BE49-F238E27FC236}">
                    <a16:creationId xmlns:a16="http://schemas.microsoft.com/office/drawing/2014/main" id="{B5B199FF-6E6E-469B-947F-B36E246AEB0B}"/>
                  </a:ext>
                </a:extLst>
              </p:cNvPr>
              <p:cNvSpPr/>
              <p:nvPr/>
            </p:nvSpPr>
            <p:spPr>
              <a:xfrm>
                <a:off x="2543368" y="3289784"/>
                <a:ext cx="352674" cy="612531"/>
              </a:xfrm>
              <a:prstGeom prst="rightArrow">
                <a:avLst/>
              </a:prstGeom>
              <a:solidFill>
                <a:srgbClr val="44546A">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4" name="右箭头 17">
                <a:extLst>
                  <a:ext uri="{FF2B5EF4-FFF2-40B4-BE49-F238E27FC236}">
                    <a16:creationId xmlns:a16="http://schemas.microsoft.com/office/drawing/2014/main" id="{5FA072B4-377A-4079-A83B-3F351A0944CB}"/>
                  </a:ext>
                </a:extLst>
              </p:cNvPr>
              <p:cNvSpPr/>
              <p:nvPr/>
            </p:nvSpPr>
            <p:spPr>
              <a:xfrm>
                <a:off x="2542636" y="4769639"/>
                <a:ext cx="352674" cy="612531"/>
              </a:xfrm>
              <a:prstGeom prst="rightArrow">
                <a:avLst/>
              </a:prstGeom>
              <a:solidFill>
                <a:srgbClr val="44546A">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5" name="下箭头 18">
                <a:extLst>
                  <a:ext uri="{FF2B5EF4-FFF2-40B4-BE49-F238E27FC236}">
                    <a16:creationId xmlns:a16="http://schemas.microsoft.com/office/drawing/2014/main" id="{4CF93D3B-822E-4012-A082-EB658338709A}"/>
                  </a:ext>
                </a:extLst>
              </p:cNvPr>
              <p:cNvSpPr/>
              <p:nvPr/>
            </p:nvSpPr>
            <p:spPr>
              <a:xfrm rot="10800000">
                <a:off x="6181736" y="4170849"/>
                <a:ext cx="597877" cy="336489"/>
              </a:xfrm>
              <a:prstGeom prst="downArrow">
                <a:avLst/>
              </a:prstGeom>
              <a:solidFill>
                <a:srgbClr val="44546A">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6" name="下箭头 19">
                <a:extLst>
                  <a:ext uri="{FF2B5EF4-FFF2-40B4-BE49-F238E27FC236}">
                    <a16:creationId xmlns:a16="http://schemas.microsoft.com/office/drawing/2014/main" id="{4252F978-A6D4-4C02-BE58-B2D68FC0B826}"/>
                  </a:ext>
                </a:extLst>
              </p:cNvPr>
              <p:cNvSpPr/>
              <p:nvPr/>
            </p:nvSpPr>
            <p:spPr>
              <a:xfrm rot="10800000">
                <a:off x="6181735" y="2701249"/>
                <a:ext cx="597877" cy="336489"/>
              </a:xfrm>
              <a:prstGeom prst="downArrow">
                <a:avLst/>
              </a:prstGeom>
              <a:solidFill>
                <a:srgbClr val="44546A">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8" name="矩形 87">
                <a:extLst>
                  <a:ext uri="{FF2B5EF4-FFF2-40B4-BE49-F238E27FC236}">
                    <a16:creationId xmlns:a16="http://schemas.microsoft.com/office/drawing/2014/main" id="{AE9B3B3D-8B84-480D-827E-8F7C4587C171}"/>
                  </a:ext>
                </a:extLst>
              </p:cNvPr>
              <p:cNvSpPr/>
              <p:nvPr/>
            </p:nvSpPr>
            <p:spPr>
              <a:xfrm>
                <a:off x="10444198" y="323595"/>
                <a:ext cx="1275948" cy="5242847"/>
              </a:xfrm>
              <a:prstGeom prst="rect">
                <a:avLst/>
              </a:prstGeom>
              <a:solidFill>
                <a:srgbClr val="44546A">
                  <a:lumMod val="20000"/>
                  <a:lumOff val="80000"/>
                </a:srgbClr>
              </a:solidFill>
              <a:ln w="12700" cap="flat" cmpd="sng" algn="ctr">
                <a:solidFill>
                  <a:srgbClr val="5B9BD5">
                    <a:shade val="50000"/>
                  </a:srgbClr>
                </a:solid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数据库</a:t>
                </a:r>
                <a:endParaRPr kumimoji="0" lang="en-US" altLang="zh-CN"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参数配置</a:t>
                </a:r>
                <a:endParaRPr kumimoji="0" lang="en-US" altLang="zh-CN"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9" name="右箭头 22">
                <a:extLst>
                  <a:ext uri="{FF2B5EF4-FFF2-40B4-BE49-F238E27FC236}">
                    <a16:creationId xmlns:a16="http://schemas.microsoft.com/office/drawing/2014/main" id="{F0BA5F6B-48AB-4497-A96C-461229829988}"/>
                  </a:ext>
                </a:extLst>
              </p:cNvPr>
              <p:cNvSpPr/>
              <p:nvPr/>
            </p:nvSpPr>
            <p:spPr>
              <a:xfrm rot="10800000">
                <a:off x="10065852" y="1899138"/>
                <a:ext cx="352674" cy="612531"/>
              </a:xfrm>
              <a:prstGeom prst="rightArrow">
                <a:avLst/>
              </a:prstGeom>
              <a:solidFill>
                <a:srgbClr val="44546A">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0" name="右箭头 23">
                <a:extLst>
                  <a:ext uri="{FF2B5EF4-FFF2-40B4-BE49-F238E27FC236}">
                    <a16:creationId xmlns:a16="http://schemas.microsoft.com/office/drawing/2014/main" id="{84A6A8A6-910D-4576-A322-7D56D1D81AAF}"/>
                  </a:ext>
                </a:extLst>
              </p:cNvPr>
              <p:cNvSpPr/>
              <p:nvPr/>
            </p:nvSpPr>
            <p:spPr>
              <a:xfrm rot="10800000">
                <a:off x="10066584" y="3289784"/>
                <a:ext cx="352674" cy="612531"/>
              </a:xfrm>
              <a:prstGeom prst="rightArrow">
                <a:avLst/>
              </a:prstGeom>
              <a:solidFill>
                <a:srgbClr val="44546A">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1" name="右箭头 24">
                <a:extLst>
                  <a:ext uri="{FF2B5EF4-FFF2-40B4-BE49-F238E27FC236}">
                    <a16:creationId xmlns:a16="http://schemas.microsoft.com/office/drawing/2014/main" id="{52E1A8DA-79A4-491E-A795-4EFCD84BF400}"/>
                  </a:ext>
                </a:extLst>
              </p:cNvPr>
              <p:cNvSpPr/>
              <p:nvPr/>
            </p:nvSpPr>
            <p:spPr>
              <a:xfrm rot="10800000">
                <a:off x="10065852" y="4769639"/>
                <a:ext cx="352674" cy="612531"/>
              </a:xfrm>
              <a:prstGeom prst="rightArrow">
                <a:avLst/>
              </a:prstGeom>
              <a:solidFill>
                <a:srgbClr val="44546A">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2" name="圆角矩形 25">
                <a:extLst>
                  <a:ext uri="{FF2B5EF4-FFF2-40B4-BE49-F238E27FC236}">
                    <a16:creationId xmlns:a16="http://schemas.microsoft.com/office/drawing/2014/main" id="{FFCAE21D-A14A-4BDC-8A5F-97C8DF6DCDEC}"/>
                  </a:ext>
                </a:extLst>
              </p:cNvPr>
              <p:cNvSpPr/>
              <p:nvPr/>
            </p:nvSpPr>
            <p:spPr>
              <a:xfrm>
                <a:off x="10567303" y="2341501"/>
                <a:ext cx="1029738" cy="1323293"/>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参数</a:t>
                </a:r>
                <a:endParaRPr kumimoji="0" lang="en-US" altLang="zh-CN"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调优</a:t>
                </a:r>
              </a:p>
            </p:txBody>
          </p:sp>
        </p:grpSp>
        <p:sp>
          <p:nvSpPr>
            <p:cNvPr id="74" name="矩形 73">
              <a:extLst>
                <a:ext uri="{FF2B5EF4-FFF2-40B4-BE49-F238E27FC236}">
                  <a16:creationId xmlns:a16="http://schemas.microsoft.com/office/drawing/2014/main" id="{D11D0AB5-F211-4383-842D-C6980764201C}"/>
                </a:ext>
              </a:extLst>
            </p:cNvPr>
            <p:cNvSpPr/>
            <p:nvPr/>
          </p:nvSpPr>
          <p:spPr>
            <a:xfrm>
              <a:off x="2662853" y="1380235"/>
              <a:ext cx="7105650" cy="981075"/>
            </a:xfrm>
            <a:prstGeom prst="rect">
              <a:avLst/>
            </a:prstGeom>
            <a:solidFill>
              <a:srgbClr val="44546A">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查询语言处理</a:t>
              </a:r>
              <a:endPar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75" name="圆角矩形 8">
              <a:extLst>
                <a:ext uri="{FF2B5EF4-FFF2-40B4-BE49-F238E27FC236}">
                  <a16:creationId xmlns:a16="http://schemas.microsoft.com/office/drawing/2014/main" id="{41D99FFE-03D7-4CBD-9359-CB9CCC233809}"/>
                </a:ext>
              </a:extLst>
            </p:cNvPr>
            <p:cNvSpPr/>
            <p:nvPr/>
          </p:nvSpPr>
          <p:spPr>
            <a:xfrm>
              <a:off x="1098647" y="3398141"/>
              <a:ext cx="1029738" cy="1323293"/>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查询</a:t>
              </a:r>
              <a:endParaRPr kumimoji="0" lang="en-US" altLang="zh-CN"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负载</a:t>
              </a:r>
              <a:endParaRPr kumimoji="0" lang="en-US" altLang="zh-CN"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预测</a:t>
              </a:r>
            </a:p>
          </p:txBody>
        </p:sp>
        <p:sp>
          <p:nvSpPr>
            <p:cNvPr id="76" name="圆角矩形 9">
              <a:extLst>
                <a:ext uri="{FF2B5EF4-FFF2-40B4-BE49-F238E27FC236}">
                  <a16:creationId xmlns:a16="http://schemas.microsoft.com/office/drawing/2014/main" id="{2552A5EB-F100-4A9A-984D-9D62ECA7E36A}"/>
                </a:ext>
              </a:extLst>
            </p:cNvPr>
            <p:cNvSpPr/>
            <p:nvPr/>
          </p:nvSpPr>
          <p:spPr>
            <a:xfrm>
              <a:off x="3297291" y="1884033"/>
              <a:ext cx="2502971" cy="381000"/>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自然语言与</a:t>
              </a:r>
              <a:r>
                <a:rPr kumimoji="0" lang="en-US" altLang="zh-CN"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SQL</a:t>
              </a: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7" name="圆角矩形 10">
              <a:extLst>
                <a:ext uri="{FF2B5EF4-FFF2-40B4-BE49-F238E27FC236}">
                  <a16:creationId xmlns:a16="http://schemas.microsoft.com/office/drawing/2014/main" id="{3296E158-2CFA-493C-A178-8D38CE8E6ADE}"/>
                </a:ext>
              </a:extLst>
            </p:cNvPr>
            <p:cNvSpPr/>
            <p:nvPr/>
          </p:nvSpPr>
          <p:spPr>
            <a:xfrm>
              <a:off x="6649215" y="1884033"/>
              <a:ext cx="2502971" cy="381000"/>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SQL Embedding</a:t>
              </a: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3080854496"/>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806BC-928C-6449-98EF-DD4781CCB48A}"/>
              </a:ext>
            </a:extLst>
          </p:cNvPr>
          <p:cNvSpPr>
            <a:spLocks noGrp="1"/>
          </p:cNvSpPr>
          <p:nvPr>
            <p:ph type="ctrTitle"/>
          </p:nvPr>
        </p:nvSpPr>
        <p:spPr>
          <a:xfrm>
            <a:off x="0" y="1884490"/>
            <a:ext cx="11984181" cy="2387600"/>
          </a:xfrm>
        </p:spPr>
        <p:txBody>
          <a:bodyPr>
            <a:normAutofit fontScale="90000"/>
          </a:bodyPr>
          <a:lstStyle/>
          <a:p>
            <a:r>
              <a:rPr lang="en-US" altLang="zh-CN" sz="6700" b="1" dirty="0"/>
              <a:t>Query Optimization</a:t>
            </a:r>
            <a:br>
              <a:rPr lang="en-US" altLang="zh-CN" dirty="0"/>
            </a:br>
            <a:r>
              <a:rPr lang="en" altLang="zh-CN" dirty="0"/>
              <a:t>Query optimizer is at the heart of the database systems</a:t>
            </a:r>
            <a:endParaRPr kumimoji="1" lang="zh-CN" altLang="en-US" dirty="0"/>
          </a:p>
        </p:txBody>
      </p:sp>
    </p:spTree>
    <p:extLst>
      <p:ext uri="{BB962C8B-B14F-4D97-AF65-F5344CB8AC3E}">
        <p14:creationId xmlns:p14="http://schemas.microsoft.com/office/powerpoint/2010/main" val="2042648724"/>
      </p:ext>
    </p:extLst>
  </p:cSld>
  <p:clrMapOvr>
    <a:masterClrMapping/>
  </p:clrMapOvr>
  <mc:AlternateContent xmlns:mc="http://schemas.openxmlformats.org/markup-compatibility/2006" xmlns:p14="http://schemas.microsoft.com/office/powerpoint/2010/main">
    <mc:Choice Requires="p14">
      <p:transition spd="slow" p14:dur="2700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AC8EA0BA-EFFF-578A-240E-E1AB67434C7C}"/>
              </a:ext>
            </a:extLst>
          </p:cNvPr>
          <p:cNvPicPr>
            <a:picLocks noGrp="1" noChangeAspect="1"/>
          </p:cNvPicPr>
          <p:nvPr>
            <p:ph idx="1"/>
          </p:nvPr>
        </p:nvPicPr>
        <p:blipFill>
          <a:blip r:embed="rId3"/>
          <a:stretch>
            <a:fillRect/>
          </a:stretch>
        </p:blipFill>
        <p:spPr>
          <a:xfrm>
            <a:off x="779168" y="1140178"/>
            <a:ext cx="4273348" cy="5139972"/>
          </a:xfrm>
          <a:prstGeom prst="rect">
            <a:avLst/>
          </a:prstGeom>
        </p:spPr>
      </p:pic>
      <p:pic>
        <p:nvPicPr>
          <p:cNvPr id="5" name="图片 4">
            <a:extLst>
              <a:ext uri="{FF2B5EF4-FFF2-40B4-BE49-F238E27FC236}">
                <a16:creationId xmlns:a16="http://schemas.microsoft.com/office/drawing/2014/main" id="{11167FD8-6EBA-5C70-1F3F-F1385209BD47}"/>
              </a:ext>
            </a:extLst>
          </p:cNvPr>
          <p:cNvPicPr>
            <a:picLocks noChangeAspect="1"/>
          </p:cNvPicPr>
          <p:nvPr/>
        </p:nvPicPr>
        <p:blipFill>
          <a:blip r:embed="rId4"/>
          <a:stretch>
            <a:fillRect/>
          </a:stretch>
        </p:blipFill>
        <p:spPr>
          <a:xfrm>
            <a:off x="5863167" y="2310695"/>
            <a:ext cx="5888218" cy="2236610"/>
          </a:xfrm>
          <a:prstGeom prst="rect">
            <a:avLst/>
          </a:prstGeom>
        </p:spPr>
      </p:pic>
      <p:sp>
        <p:nvSpPr>
          <p:cNvPr id="6" name="标题 1">
            <a:extLst>
              <a:ext uri="{FF2B5EF4-FFF2-40B4-BE49-F238E27FC236}">
                <a16:creationId xmlns:a16="http://schemas.microsoft.com/office/drawing/2014/main" id="{31CC1A5B-8F0D-F44A-B66F-EE9DE628CB95}"/>
              </a:ext>
            </a:extLst>
          </p:cNvPr>
          <p:cNvSpPr>
            <a:spLocks noGrp="1"/>
          </p:cNvSpPr>
          <p:nvPr/>
        </p:nvSpPr>
        <p:spPr>
          <a:xfrm>
            <a:off x="60536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b="1" dirty="0"/>
              <a:t>Query Optimization</a:t>
            </a:r>
            <a:endParaRPr kumimoji="1" lang="zh-CN" altLang="en-US" b="1" dirty="0"/>
          </a:p>
        </p:txBody>
      </p:sp>
    </p:spTree>
    <p:extLst>
      <p:ext uri="{BB962C8B-B14F-4D97-AF65-F5344CB8AC3E}">
        <p14:creationId xmlns:p14="http://schemas.microsoft.com/office/powerpoint/2010/main" val="837533273"/>
      </p:ext>
    </p:extLst>
  </p:cSld>
  <p:clrMapOvr>
    <a:masterClrMapping/>
  </p:clrMapOvr>
  <mc:AlternateContent xmlns:mc="http://schemas.openxmlformats.org/markup-compatibility/2006">
    <mc:Choice xmlns:p14="http://schemas.microsoft.com/office/powerpoint/2010/main" Requires="p14">
      <p:transition spd="slow" p14:dur="2700000"/>
    </mc:Choice>
    <mc:Fallback>
      <p:transition spd="slow"/>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2054</TotalTime>
  <Words>2164</Words>
  <Application>Microsoft Macintosh PowerPoint</Application>
  <PresentationFormat>宽屏</PresentationFormat>
  <Paragraphs>435</Paragraphs>
  <Slides>56</Slides>
  <Notes>13</Notes>
  <HiddenSlides>8</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56</vt:i4>
      </vt:variant>
    </vt:vector>
  </HeadingPairs>
  <TitlesOfParts>
    <vt:vector size="65" baseType="lpstr">
      <vt:lpstr>等线</vt:lpstr>
      <vt:lpstr>等线 Light</vt:lpstr>
      <vt:lpstr>宋体</vt:lpstr>
      <vt:lpstr>微软雅黑</vt:lpstr>
      <vt:lpstr>Arial</vt:lpstr>
      <vt:lpstr>Calibri</vt:lpstr>
      <vt:lpstr>Cambria Math</vt:lpstr>
      <vt:lpstr>Times New Roman</vt:lpstr>
      <vt:lpstr>Office 主题​​</vt:lpstr>
      <vt:lpstr>AI Meets Query Optimization</vt:lpstr>
      <vt:lpstr>AI4DB Database system &amp; Data Management  Powered by Artificial Intelligence</vt:lpstr>
      <vt:lpstr>AI + DB</vt:lpstr>
      <vt:lpstr>Artificial Intelligence for System</vt:lpstr>
      <vt:lpstr>AI4DB Paper List  https://github.com/LumingSun/ML4DB-paper-list</vt:lpstr>
      <vt:lpstr>AI4DB</vt:lpstr>
      <vt:lpstr>AI4DB</vt:lpstr>
      <vt:lpstr>Query Optimization Query optimizer is at the heart of the database systems</vt:lpstr>
      <vt:lpstr>PowerPoint 演示文稿</vt:lpstr>
      <vt:lpstr>Cost-based optimizer</vt:lpstr>
      <vt:lpstr>Cost-based optimizer</vt:lpstr>
      <vt:lpstr>Why learning-based methods can help?</vt:lpstr>
      <vt:lpstr>Cardinality/Selectivity Estimation</vt:lpstr>
      <vt:lpstr>Why Cardinality/Selectivity Estimation</vt:lpstr>
      <vt:lpstr>How Learned Selectivity Estimators Work</vt:lpstr>
      <vt:lpstr>Methodology 1: Query-Driven</vt:lpstr>
      <vt:lpstr>Methodology 1: Query-Driven</vt:lpstr>
      <vt:lpstr>Methodology 1: Query-Driven</vt:lpstr>
      <vt:lpstr>Query-Driven Shortcomings:</vt:lpstr>
      <vt:lpstr>How Learned Selectivity Estimators Work</vt:lpstr>
      <vt:lpstr>Methodology 2: Data-Driven</vt:lpstr>
      <vt:lpstr>Methodology 2: Data-Driven</vt:lpstr>
      <vt:lpstr>Data-Driven Methods</vt:lpstr>
      <vt:lpstr>Shortcomings</vt:lpstr>
      <vt:lpstr>MOSE: A Monotonic Selectivity Estimator Using Learned CDF</vt:lpstr>
      <vt:lpstr>CDF to Selectivity</vt:lpstr>
      <vt:lpstr>CDF Learner</vt:lpstr>
      <vt:lpstr>Monotonic Constrain</vt:lpstr>
      <vt:lpstr>Attribute-Aware Calibration</vt:lpstr>
      <vt:lpstr>Cell-Wise Regularizer </vt:lpstr>
      <vt:lpstr>Lattice Ensemble</vt:lpstr>
      <vt:lpstr>ACTIVE DATA GENERATOR</vt:lpstr>
      <vt:lpstr>Weighted Lattice Sampling</vt:lpstr>
      <vt:lpstr>Accuracy</vt:lpstr>
      <vt:lpstr>Ablation Experiments</vt:lpstr>
      <vt:lpstr>Active Learning</vt:lpstr>
      <vt:lpstr>Model Size</vt:lpstr>
      <vt:lpstr>Takeaways</vt:lpstr>
      <vt:lpstr>Cost Estimation</vt:lpstr>
      <vt:lpstr>Learning-Based Cost Estimation</vt:lpstr>
      <vt:lpstr>Cost model in PostgreSQL</vt:lpstr>
      <vt:lpstr>Plan-Structured Deep Neural Network Models for Query Performance Prediction (VLDB 2019)</vt:lpstr>
      <vt:lpstr>An End-to-End Learning-based Cost Estimator (VLDB 2019)</vt:lpstr>
      <vt:lpstr>Takeaways</vt:lpstr>
      <vt:lpstr>Plan enumeration</vt:lpstr>
      <vt:lpstr>Query Plan Optimization</vt:lpstr>
      <vt:lpstr>Query Plan Optimization</vt:lpstr>
      <vt:lpstr>Shortcomings</vt:lpstr>
      <vt:lpstr>Bao: Making Learned query Optimization Practical (SIGMOD 2021 Best Paper)</vt:lpstr>
      <vt:lpstr>Bao: Making Learned query Optimization Practical (SIGMOD 2021 Best Paper)</vt:lpstr>
      <vt:lpstr>A Learned Query Optimizer</vt:lpstr>
      <vt:lpstr>System Architecture</vt:lpstr>
      <vt:lpstr>Cost Learner Intervals</vt:lpstr>
      <vt:lpstr>Contributions</vt:lpstr>
      <vt:lpstr>Takeaways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Query Optimization</dc:title>
  <dc:creator>孙路明</dc:creator>
  <cp:lastModifiedBy>孙路明</cp:lastModifiedBy>
  <cp:revision>1</cp:revision>
  <dcterms:created xsi:type="dcterms:W3CDTF">2022-05-16T03:27:46Z</dcterms:created>
  <dcterms:modified xsi:type="dcterms:W3CDTF">2022-09-16T01:10:34Z</dcterms:modified>
</cp:coreProperties>
</file>